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7" r:id="rId3"/>
    <p:sldId id="321" r:id="rId4"/>
    <p:sldId id="316" r:id="rId5"/>
    <p:sldId id="318" r:id="rId6"/>
    <p:sldId id="319" r:id="rId7"/>
    <p:sldId id="309" r:id="rId8"/>
    <p:sldId id="310" r:id="rId9"/>
    <p:sldId id="313" r:id="rId10"/>
    <p:sldId id="314" r:id="rId11"/>
    <p:sldId id="311" r:id="rId12"/>
    <p:sldId id="320" r:id="rId13"/>
    <p:sldId id="258" r:id="rId14"/>
    <p:sldId id="283" r:id="rId15"/>
    <p:sldId id="312" r:id="rId16"/>
    <p:sldId id="289" r:id="rId17"/>
    <p:sldId id="284" r:id="rId18"/>
    <p:sldId id="285" r:id="rId19"/>
    <p:sldId id="286" r:id="rId20"/>
    <p:sldId id="287" r:id="rId21"/>
    <p:sldId id="288" r:id="rId22"/>
    <p:sldId id="306" r:id="rId23"/>
    <p:sldId id="307" r:id="rId24"/>
    <p:sldId id="308" r:id="rId25"/>
    <p:sldId id="290" r:id="rId26"/>
    <p:sldId id="291" r:id="rId27"/>
    <p:sldId id="292" r:id="rId28"/>
    <p:sldId id="297" r:id="rId29"/>
    <p:sldId id="293" r:id="rId30"/>
    <p:sldId id="294" r:id="rId31"/>
    <p:sldId id="295" r:id="rId32"/>
    <p:sldId id="296" r:id="rId33"/>
    <p:sldId id="298" r:id="rId34"/>
    <p:sldId id="303" r:id="rId35"/>
    <p:sldId id="302" r:id="rId36"/>
    <p:sldId id="304" r:id="rId37"/>
    <p:sldId id="305" r:id="rId38"/>
    <p:sldId id="300" r:id="rId39"/>
    <p:sldId id="31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0"/>
    <p:restoredTop sz="93690"/>
  </p:normalViewPr>
  <p:slideViewPr>
    <p:cSldViewPr snapToGrid="0" snapToObjects="1">
      <p:cViewPr varScale="1">
        <p:scale>
          <a:sx n="101" d="100"/>
          <a:sy n="101" d="100"/>
        </p:scale>
        <p:origin x="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E8512-46FF-9144-B6D0-F09FCB254923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E81A-39C2-084B-BE9D-C476A0ABD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229E4-8C84-D14C-8F54-10091F8FE9AA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CB1AF-59EE-F24F-A58C-F1DD8DEE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1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6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9E91-3303-3947-8540-73DFCBE1F3A0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4607-3541-F34F-86D0-A165A62A5635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2C65-A512-B442-B30C-0D59DE055F28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B500-5FF1-C147-A5C0-42469622A6FA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7B4A-3387-B745-BCB7-AFB2F12DB8A5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288C-2B25-4A4D-8229-3480BB30D0C7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26FD-F7A0-484B-A08D-9C7F72A47EF2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F88CA-D2F9-B546-9395-E8B59DECAA82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70F1C-2B56-0D49-AA4E-53334B4EE68F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9242-B7A6-134C-BE2D-D7D71E92E0E6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752F9-1853-6641-91C7-2A692B93A171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F23EE2E-937A-D341-AD80-A0D54B76D443}" type="datetime1">
              <a:rPr lang="zh-CN" altLang="en-US" smtClean="0"/>
              <a:t>2022/1/13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tuna.tsinghua.edu.cn/CRA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6.png"/><Relationship Id="rId5" Type="http://schemas.openxmlformats.org/officeDocument/2006/relationships/image" Target="../media/image70.tiff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600" dirty="0"/>
              <a:t>Introduction</a:t>
            </a:r>
            <a:r>
              <a:rPr lang="zh-CN" altLang="en-US" sz="4600"/>
              <a:t> </a:t>
            </a:r>
            <a:r>
              <a:rPr lang="en-US" altLang="zh-CN" sz="4600" dirty="0"/>
              <a:t>to</a:t>
            </a:r>
            <a:r>
              <a:rPr lang="zh-CN" altLang="en-US" sz="4600"/>
              <a:t> </a:t>
            </a:r>
            <a:r>
              <a:rPr lang="en-US" altLang="zh-CN" sz="4600" dirty="0"/>
              <a:t>Statistical</a:t>
            </a:r>
            <a:r>
              <a:rPr lang="zh-CN" altLang="en-US" sz="4600"/>
              <a:t> </a:t>
            </a:r>
            <a:r>
              <a:rPr lang="en-US" altLang="zh-CN" sz="4600" dirty="0"/>
              <a:t>Learning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0</a:t>
            </a:r>
            <a:r>
              <a:rPr lang="en-US" altLang="zh-CN" dirty="0"/>
              <a:t>1</a:t>
            </a:r>
            <a:r>
              <a:rPr lang="en-US" dirty="0"/>
              <a:t> –</a:t>
            </a:r>
            <a:r>
              <a:rPr lang="zh-CN" altLang="en-US"/>
              <a:t> </a:t>
            </a:r>
            <a:r>
              <a:rPr lang="en-US" altLang="zh-CN" dirty="0"/>
              <a:t>Introduction</a:t>
            </a:r>
          </a:p>
          <a:p>
            <a:r>
              <a:rPr lang="en-US" altLang="zh-CN" dirty="0"/>
              <a:t>Lecturer:</a:t>
            </a:r>
            <a:r>
              <a:rPr lang="zh-CN" altLang="en-US"/>
              <a:t> </a:t>
            </a:r>
            <a:r>
              <a:rPr lang="en-US" altLang="zh-CN" dirty="0" err="1"/>
              <a:t>Dayong</a:t>
            </a:r>
            <a:r>
              <a:rPr lang="zh-CN" altLang="en-US"/>
              <a:t> </a:t>
            </a:r>
            <a:r>
              <a:rPr lang="en-US" altLang="zh-CN"/>
              <a:t>Tian</a:t>
            </a:r>
          </a:p>
          <a:p>
            <a:r>
              <a:rPr lang="en-US" altLang="zh-CN"/>
              <a:t>School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Electronics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Information</a:t>
            </a:r>
            <a:endParaRPr lang="en-US"/>
          </a:p>
        </p:txBody>
      </p:sp>
      <p:sp>
        <p:nvSpPr>
          <p:cNvPr id="4" name="Footer Placeholder 3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1F910-5378-B547-A2AF-010E5FCB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6303E-D4BE-044D-8C18-5F65355C4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1537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 meaning but dissimilar words.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Spelling and Pronunciation are not corresponding. 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 entropy.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0D662-5F75-9A4C-B228-17D8E79B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D4269E-31B9-5F41-9BAA-3AFFDDA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38A7A06-7E51-5240-83B8-6C99013BA764}"/>
              </a:ext>
            </a:extLst>
          </p:cNvPr>
          <p:cNvSpPr txBox="1">
            <a:spLocks/>
          </p:cNvSpPr>
          <p:nvPr/>
        </p:nvSpPr>
        <p:spPr>
          <a:xfrm>
            <a:off x="457200" y="29337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Some Latin words</a:t>
            </a:r>
            <a:endParaRPr kumimoji="1" lang="zh-CN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E4C148-20E4-2042-BAD9-7B34564B6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87703"/>
              </p:ext>
            </p:extLst>
          </p:nvPr>
        </p:nvGraphicFramePr>
        <p:xfrm>
          <a:off x="997530" y="4089400"/>
          <a:ext cx="70923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092">
                  <a:extLst>
                    <a:ext uri="{9D8B030D-6E8A-4147-A177-3AD203B41FA5}">
                      <a16:colId xmlns:a16="http://schemas.microsoft.com/office/drawing/2014/main" val="2535436077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4123232152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1117130312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2467859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Latin (short)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Latin (full)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4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 cetera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 so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9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i.e.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that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8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exempli gratia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例如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6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4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154E4-12B2-A54E-98F8-8ACCE691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What Is the Relation Between Statistics And Learning?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87A456-34FE-1340-A3EB-DA6F590A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15D538-EC78-2044-8269-41BB1688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CBFB32-277B-744C-8055-0060C4BF062C}"/>
              </a:ext>
            </a:extLst>
          </p:cNvPr>
          <p:cNvSpPr txBox="1"/>
          <p:nvPr/>
        </p:nvSpPr>
        <p:spPr>
          <a:xfrm>
            <a:off x="555171" y="1828800"/>
            <a:ext cx="803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Let’s say we have an uneven coin. We want to build a model to predict the result of tossing it.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ABA5B1-BDF0-644F-926A-4A1E77353B38}"/>
              </a:ext>
            </a:extLst>
          </p:cNvPr>
          <p:cNvGrpSpPr/>
          <p:nvPr/>
        </p:nvGrpSpPr>
        <p:grpSpPr>
          <a:xfrm>
            <a:off x="1714499" y="2475131"/>
            <a:ext cx="5715000" cy="3562350"/>
            <a:chOff x="1714500" y="1524000"/>
            <a:chExt cx="5715000" cy="356235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4BE6986-57E3-294C-86CB-9645AA5C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0" y="1771650"/>
              <a:ext cx="5715000" cy="33147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9DE4F0-FCB8-2E49-86B7-7A840AC4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524000"/>
              <a:ext cx="5715000" cy="318274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E781E5-1933-1340-8DDD-9B49BFC69EF8}"/>
              </a:ext>
            </a:extLst>
          </p:cNvPr>
          <p:cNvSpPr txBox="1"/>
          <p:nvPr/>
        </p:nvSpPr>
        <p:spPr>
          <a:xfrm>
            <a:off x="882649" y="6037481"/>
            <a:ext cx="737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Subtitle: Use the Earth’s gravity as well as other astronomical bodies </a:t>
            </a:r>
          </a:p>
        </p:txBody>
      </p:sp>
    </p:spTree>
    <p:extLst>
      <p:ext uri="{BB962C8B-B14F-4D97-AF65-F5344CB8AC3E}">
        <p14:creationId xmlns:p14="http://schemas.microsoft.com/office/powerpoint/2010/main" val="22456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25D7D-6608-A648-B2C3-6DA1B0BA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1F8A0-F156-4346-B538-B3D36EB8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4DD7AC-67BE-5141-9399-2AB46D0E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Statistical Learning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12BB0-149D-4E47-B9EE-BCB435013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93937"/>
          </a:xfrm>
        </p:spPr>
        <p:txBody>
          <a:bodyPr>
            <a:normAutofit/>
          </a:bodyPr>
          <a:lstStyle/>
          <a:p>
            <a:r>
              <a:rPr lang="en" altLang="zh-CN" dirty="0"/>
              <a:t>Statistical learning refers to a vast set of tools for understanding data.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builds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outputs.</a:t>
            </a:r>
            <a:endParaRPr lang="en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18A1D-83EF-4D4E-81C7-FC197E94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4928940"/>
            <a:ext cx="18161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B62F2-0B01-2D48-BA9E-F88F0515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2506159"/>
            <a:ext cx="2260600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DE6DE-DB4C-BA43-B170-B2B13383A3C5}"/>
              </a:ext>
            </a:extLst>
          </p:cNvPr>
          <p:cNvSpPr txBox="1"/>
          <p:nvPr/>
        </p:nvSpPr>
        <p:spPr>
          <a:xfrm>
            <a:off x="2845797" y="32167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Aperture as large as the Earth’s diameter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9269-51BB-1843-921F-5FF4098643EA}"/>
              </a:ext>
            </a:extLst>
          </p:cNvPr>
          <p:cNvCxnSpPr/>
          <p:nvPr/>
        </p:nvCxnSpPr>
        <p:spPr>
          <a:xfrm>
            <a:off x="6127750" y="3287568"/>
            <a:ext cx="2171700" cy="62708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>
            <a:extLst>
              <a:ext uri="{FF2B5EF4-FFF2-40B4-BE49-F238E27FC236}">
                <a16:creationId xmlns:a16="http://schemas.microsoft.com/office/drawing/2014/main" id="{5C22E8A6-F250-964D-9775-727C155DAC68}"/>
              </a:ext>
            </a:extLst>
          </p:cNvPr>
          <p:cNvSpPr/>
          <p:nvPr/>
        </p:nvSpPr>
        <p:spPr>
          <a:xfrm>
            <a:off x="6965950" y="4833833"/>
            <a:ext cx="457200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2F59C-95AA-B94D-BA66-857DE02A1ED3}"/>
              </a:ext>
            </a:extLst>
          </p:cNvPr>
          <p:cNvSpPr txBox="1"/>
          <p:nvPr/>
        </p:nvSpPr>
        <p:spPr>
          <a:xfrm>
            <a:off x="2574928" y="5514875"/>
            <a:ext cx="2476493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Regularized Maximum Likelihood Estimation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97F5F4E7-0084-E845-AD0F-530392AABBAF}"/>
              </a:ext>
            </a:extLst>
          </p:cNvPr>
          <p:cNvSpPr/>
          <p:nvPr/>
        </p:nvSpPr>
        <p:spPr>
          <a:xfrm>
            <a:off x="2006103" y="5603249"/>
            <a:ext cx="393700" cy="467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3E739-8B16-2740-B391-92C29AD17929}"/>
              </a:ext>
            </a:extLst>
          </p:cNvPr>
          <p:cNvSpPr txBox="1"/>
          <p:nvPr/>
        </p:nvSpPr>
        <p:spPr>
          <a:xfrm>
            <a:off x="6871198" y="6324600"/>
            <a:ext cx="6848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31BF3-41DA-D14E-9675-CACF18D2B840}"/>
              </a:ext>
            </a:extLst>
          </p:cNvPr>
          <p:cNvSpPr txBox="1"/>
          <p:nvPr/>
        </p:nvSpPr>
        <p:spPr>
          <a:xfrm>
            <a:off x="596716" y="4472726"/>
            <a:ext cx="8258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5B736A-9E56-4C4B-B94D-46E683E7A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5464000"/>
            <a:ext cx="3073400" cy="697206"/>
          </a:xfrm>
          <a:prstGeom prst="rect">
            <a:avLst/>
          </a:prstGeom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473AB9A5-5057-8440-82D2-ADE99C4EDA53}"/>
              </a:ext>
            </a:extLst>
          </p:cNvPr>
          <p:cNvSpPr/>
          <p:nvPr/>
        </p:nvSpPr>
        <p:spPr>
          <a:xfrm>
            <a:off x="5167310" y="5603249"/>
            <a:ext cx="393700" cy="467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CA16D2-3296-9647-839A-DC28D2F80585}"/>
              </a:ext>
            </a:extLst>
          </p:cNvPr>
          <p:cNvGrpSpPr/>
          <p:nvPr/>
        </p:nvGrpSpPr>
        <p:grpSpPr>
          <a:xfrm>
            <a:off x="101600" y="3649159"/>
            <a:ext cx="2559229" cy="732044"/>
            <a:chOff x="101600" y="3649159"/>
            <a:chExt cx="2559229" cy="73204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ECFE3A-DA0E-EA4E-832B-F9280E351D42}"/>
                </a:ext>
              </a:extLst>
            </p:cNvPr>
            <p:cNvSpPr txBox="1"/>
            <p:nvPr/>
          </p:nvSpPr>
          <p:spPr>
            <a:xfrm>
              <a:off x="184336" y="3649159"/>
              <a:ext cx="2476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Search Katie </a:t>
              </a:r>
              <a:r>
                <a:rPr lang="en-US" dirty="0" err="1"/>
                <a:t>Bouman</a:t>
              </a:r>
              <a:r>
                <a:rPr lang="en-US" dirty="0"/>
                <a:t> on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9883FB-38AB-FB4C-9E36-DD256B4AEF97}"/>
                </a:ext>
              </a:extLst>
            </p:cNvPr>
            <p:cNvSpPr/>
            <p:nvPr/>
          </p:nvSpPr>
          <p:spPr>
            <a:xfrm>
              <a:off x="101600" y="3919538"/>
              <a:ext cx="156966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4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Statistical Learning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5FC73F-2B85-8849-8144-2F361A085D51}"/>
              </a:ext>
            </a:extLst>
          </p:cNvPr>
          <p:cNvSpPr txBox="1"/>
          <p:nvPr/>
        </p:nvSpPr>
        <p:spPr>
          <a:xfrm>
            <a:off x="368030" y="4000761"/>
            <a:ext cx="794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Exp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Image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Segmentation and object detection</a:t>
            </a:r>
            <a:endParaRPr kumimoji="1"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195E14-5463-0E4B-9556-59DA1058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54" y="4731310"/>
            <a:ext cx="3975100" cy="1587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869669F-DDF8-2B46-B0FA-06001375E509}"/>
              </a:ext>
            </a:extLst>
          </p:cNvPr>
          <p:cNvSpPr/>
          <p:nvPr/>
        </p:nvSpPr>
        <p:spPr>
          <a:xfrm>
            <a:off x="549754" y="1731329"/>
            <a:ext cx="77598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/>
              <a:t>These tools can be classified as supervised or unsupervised, semi-supervised, etc. </a:t>
            </a:r>
          </a:p>
          <a:p>
            <a:r>
              <a:rPr lang="en-US" altLang="zh-CN" sz="3200" dirty="0"/>
              <a:t>Whether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labeled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not.</a:t>
            </a:r>
            <a:endParaRPr lang="en" altLang="zh-CN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98BAB-A09F-854D-A22A-971353D9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28" y="4564940"/>
            <a:ext cx="32004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672DA-2FD8-FB4B-AFC9-B4102EAC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9F410A-31D3-CB49-8AF7-E99F71BE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A05AF-4F4B-7842-9880-B8A19A43D2A4}"/>
              </a:ext>
            </a:extLst>
          </p:cNvPr>
          <p:cNvSpPr txBox="1"/>
          <p:nvPr/>
        </p:nvSpPr>
        <p:spPr>
          <a:xfrm>
            <a:off x="604724" y="482252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Exp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Regression</a:t>
            </a:r>
            <a:endParaRPr kumimoji="1" lang="zh-CN" altLang="en-US" sz="28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9B237B0-4CC6-AC48-A023-68DF76858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0"/>
          <a:stretch>
            <a:fillRect/>
          </a:stretch>
        </p:blipFill>
        <p:spPr bwMode="auto">
          <a:xfrm>
            <a:off x="1723505" y="1058264"/>
            <a:ext cx="2461213" cy="22828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AD84D96-908D-574A-B4B4-5EC99A78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>
            <a:fillRect/>
          </a:stretch>
        </p:blipFill>
        <p:spPr bwMode="auto">
          <a:xfrm>
            <a:off x="4184718" y="1058264"/>
            <a:ext cx="2452892" cy="22828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3045E0-ECA2-954D-A402-E685CA1E4D48}"/>
              </a:ext>
            </a:extLst>
          </p:cNvPr>
          <p:cNvSpPr txBox="1"/>
          <p:nvPr/>
        </p:nvSpPr>
        <p:spPr>
          <a:xfrm>
            <a:off x="604724" y="3402448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Exp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3.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Classification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Clustering</a:t>
            </a:r>
            <a:endParaRPr kumimoji="1"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39932F-22A1-1248-9AD4-671EC40C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92" y="4051889"/>
            <a:ext cx="3476495" cy="25456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4BFEFFD-73E8-D247-A9C2-052F3D94068A}"/>
              </a:ext>
            </a:extLst>
          </p:cNvPr>
          <p:cNvSpPr/>
          <p:nvPr/>
        </p:nvSpPr>
        <p:spPr>
          <a:xfrm>
            <a:off x="2557392" y="4082641"/>
            <a:ext cx="871608" cy="248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8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63EC4-B3E3-1648-8E09-D68A57FB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Reinforcement Learning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AFE39-0209-4B4E-ACD1-DD6DF3D72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Reinforcement learning tries to train an agent to achieve high rewards in a given environment.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25CB76-82EE-674F-9480-099DB971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AEA1F6-2C6D-3F4A-9F63-38BC234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B88D2E-E381-FA4E-814B-FD7914171784}"/>
              </a:ext>
            </a:extLst>
          </p:cNvPr>
          <p:cNvSpPr txBox="1">
            <a:spLocks/>
          </p:cNvSpPr>
          <p:nvPr/>
        </p:nvSpPr>
        <p:spPr>
          <a:xfrm>
            <a:off x="457199" y="258535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How can we train an unmanned space ship to travel across the galaxy?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F0989A-86E2-4F4A-8D5D-05C740C7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7" b="34048"/>
          <a:stretch/>
        </p:blipFill>
        <p:spPr>
          <a:xfrm>
            <a:off x="1963510" y="3429000"/>
            <a:ext cx="5216979" cy="32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655C3-9725-A845-BFAD-664FFCB4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Exercise</a:t>
            </a:r>
            <a:r>
              <a:rPr kumimoji="1" lang="zh-CN" altLang="en-US"/>
              <a:t> </a:t>
            </a:r>
            <a:r>
              <a:rPr kumimoji="1" lang="en-US" altLang="zh-CN" dirty="0"/>
              <a:t>1.</a:t>
            </a:r>
            <a:r>
              <a:rPr kumimoji="1" lang="zh-CN" altLang="en-US"/>
              <a:t> </a:t>
            </a:r>
            <a:r>
              <a:rPr kumimoji="1" lang="en-US" altLang="zh-CN" dirty="0"/>
              <a:t>Categorize the following learning tasks.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A8DCA-5DF6-A248-9C4E-8C9E7219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AlphaGo</a:t>
            </a:r>
            <a:r>
              <a:rPr kumimoji="1" lang="zh-CN" altLang="en-US" dirty="0"/>
              <a:t> </a:t>
            </a:r>
            <a:r>
              <a:rPr kumimoji="1" lang="en-US" altLang="zh-CN" dirty="0"/>
              <a:t>was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human-played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players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AlphaGo</a:t>
            </a:r>
            <a:r>
              <a:rPr kumimoji="1" lang="zh-CN" altLang="en-US" dirty="0"/>
              <a:t> </a:t>
            </a:r>
            <a:r>
              <a:rPr kumimoji="1" lang="en-US" altLang="zh-CN" dirty="0"/>
              <a:t>Zero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itself.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judge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winner.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Juewu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0.01%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players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Honor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1v1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situation.</a:t>
            </a:r>
          </a:p>
          <a:p>
            <a:r>
              <a:rPr kumimoji="1" lang="en-US" altLang="zh-CN" dirty="0"/>
              <a:t>4. Face identification system installed in students’ apartments.</a:t>
            </a:r>
          </a:p>
          <a:p>
            <a:r>
              <a:rPr kumimoji="1" lang="en-US" altLang="zh-CN" dirty="0"/>
              <a:t>5. Google translate.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9B0952-D1BE-8741-B023-00E82017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27E465-A891-254E-864C-F864D297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9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56C0FF-82AB-FE43-A819-E55F5358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EAF29B-B813-2446-AB40-34451F4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EF3E6-0BB9-0D44-B39D-5C44953E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" y="205196"/>
            <a:ext cx="8229600" cy="990600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/>
              <a:t> </a:t>
            </a:r>
            <a:r>
              <a:rPr lang="en-US" altLang="zh-CN" dirty="0"/>
              <a:t>Used</a:t>
            </a:r>
            <a:r>
              <a:rPr lang="zh-CN" altLang="en-US"/>
              <a:t> </a:t>
            </a:r>
            <a:r>
              <a:rPr lang="en-US" altLang="zh-CN" dirty="0"/>
              <a:t>in</a:t>
            </a:r>
            <a:r>
              <a:rPr lang="zh-CN" altLang="en-US"/>
              <a:t> </a:t>
            </a:r>
            <a:r>
              <a:rPr lang="en-US" altLang="zh-CN" dirty="0"/>
              <a:t>This</a:t>
            </a:r>
            <a:r>
              <a:rPr lang="zh-CN" altLang="en-US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F075A3-C53F-EC42-B3BB-024E69A3EAA8}"/>
              </a:ext>
            </a:extLst>
          </p:cNvPr>
          <p:cNvSpPr txBox="1"/>
          <p:nvPr/>
        </p:nvSpPr>
        <p:spPr>
          <a:xfrm>
            <a:off x="23705" y="964963"/>
            <a:ext cx="19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Wage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1D51A2-8C2F-FB4C-B98F-5440147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55" y="1426628"/>
            <a:ext cx="7232650" cy="49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EFF7A8-CEE7-7144-ACEC-3D35CE9C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AB9B8F-BB45-694E-94EC-4F2A3E8E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D7367-91C0-CB4F-AF77-825B8CBE8D86}"/>
              </a:ext>
            </a:extLst>
          </p:cNvPr>
          <p:cNvSpPr txBox="1"/>
          <p:nvPr/>
        </p:nvSpPr>
        <p:spPr>
          <a:xfrm>
            <a:off x="0" y="52512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Stock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Market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DB5A15-409C-5D40-A553-476AF910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003300"/>
            <a:ext cx="7607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24F869-54A8-D543-B169-0F2C8BC3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7B553-B50B-DA4A-851E-D889A284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4C6B33-0408-524A-A777-815305DD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8966"/>
            <a:ext cx="7581900" cy="5245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D9379F-BDE3-D749-AC09-087D70B03715}"/>
              </a:ext>
            </a:extLst>
          </p:cNvPr>
          <p:cNvSpPr txBox="1"/>
          <p:nvPr/>
        </p:nvSpPr>
        <p:spPr>
          <a:xfrm>
            <a:off x="0" y="525125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Expression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165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84CC-A015-B549-ADEA-11C82DBD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Learning, Machine Learning, </a:t>
            </a:r>
            <a:r>
              <a:rPr lang="en-US" altLang="zh-CN" dirty="0"/>
              <a:t>Deep Learning, Artificial Intelligence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DBFC-7988-7A44-A4E0-5D4245D6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69E5-8E0D-B340-A531-D9D6661A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335105-F595-C449-ABC9-532A65CC58FC}"/>
              </a:ext>
            </a:extLst>
          </p:cNvPr>
          <p:cNvSpPr/>
          <p:nvPr/>
        </p:nvSpPr>
        <p:spPr>
          <a:xfrm>
            <a:off x="1790699" y="2718832"/>
            <a:ext cx="5562600" cy="3605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D4014-9EE0-CF48-A1B7-1DC60234F7C5}"/>
              </a:ext>
            </a:extLst>
          </p:cNvPr>
          <p:cNvSpPr txBox="1"/>
          <p:nvPr/>
        </p:nvSpPr>
        <p:spPr>
          <a:xfrm>
            <a:off x="3562748" y="305812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74DABB-71AC-574D-98C5-779E78826AA2}"/>
              </a:ext>
            </a:extLst>
          </p:cNvPr>
          <p:cNvSpPr/>
          <p:nvPr/>
        </p:nvSpPr>
        <p:spPr>
          <a:xfrm>
            <a:off x="2077649" y="3594616"/>
            <a:ext cx="2018501" cy="185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B1488E-00D9-204D-8F6A-A00BA57CA986}"/>
              </a:ext>
            </a:extLst>
          </p:cNvPr>
          <p:cNvSpPr/>
          <p:nvPr/>
        </p:nvSpPr>
        <p:spPr>
          <a:xfrm>
            <a:off x="5047851" y="3583464"/>
            <a:ext cx="2018500" cy="185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838F-7EAB-E948-AF89-67E5F7B208E0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096150" y="4510564"/>
            <a:ext cx="951701" cy="11152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9F7A0AB-3F65-A54C-B6E6-6448FFD7F314}"/>
              </a:ext>
            </a:extLst>
          </p:cNvPr>
          <p:cNvSpPr/>
          <p:nvPr/>
        </p:nvSpPr>
        <p:spPr>
          <a:xfrm>
            <a:off x="800100" y="1803400"/>
            <a:ext cx="7772400" cy="464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48CFB-4448-C443-A7E2-4CB6AB26ABA8}"/>
              </a:ext>
            </a:extLst>
          </p:cNvPr>
          <p:cNvSpPr txBox="1"/>
          <p:nvPr/>
        </p:nvSpPr>
        <p:spPr>
          <a:xfrm>
            <a:off x="3460155" y="213050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9211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41BE-A6BA-304A-92F9-16001DB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Syllabus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5F741C-B62C-1E45-A6BB-48A02212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AB36E2-F73E-7049-A6B7-484D8756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A170809-9C72-D345-8E62-B4E4F889C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75656"/>
              </p:ext>
            </p:extLst>
          </p:nvPr>
        </p:nvGraphicFramePr>
        <p:xfrm>
          <a:off x="1263570" y="2128620"/>
          <a:ext cx="6096000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152072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6937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Attendance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1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Homework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51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Final</a:t>
                      </a:r>
                      <a:r>
                        <a:rPr lang="zh-CN" altLang="en-US"/>
                        <a:t> </a:t>
                      </a:r>
                      <a:r>
                        <a:rPr lang="en-US" altLang="zh-CN" dirty="0"/>
                        <a:t>Exam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92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F327B23-ADD6-FF42-ADAA-574BFD9BD5B8}"/>
              </a:ext>
            </a:extLst>
          </p:cNvPr>
          <p:cNvSpPr txBox="1"/>
          <p:nvPr/>
        </p:nvSpPr>
        <p:spPr>
          <a:xfrm>
            <a:off x="98794" y="170992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Evaluation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ABA6B9-45F7-514A-B020-9D7BC7B5E6A3}"/>
              </a:ext>
            </a:extLst>
          </p:cNvPr>
          <p:cNvSpPr txBox="1"/>
          <p:nvPr/>
        </p:nvSpPr>
        <p:spPr>
          <a:xfrm>
            <a:off x="98794" y="4596453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Notes: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A01055-ED0C-5A4E-B985-AD564989A8CF}"/>
              </a:ext>
            </a:extLst>
          </p:cNvPr>
          <p:cNvSpPr txBox="1"/>
          <p:nvPr/>
        </p:nvSpPr>
        <p:spPr>
          <a:xfrm>
            <a:off x="625034" y="5148072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written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kumimoji="1" lang="en-US" altLang="zh-C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Attending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firmly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submitted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deadline</a:t>
            </a:r>
            <a:r>
              <a:rPr kumimoji="1" lang="en-US" altLang="zh-CN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66E69-C1DA-9C49-818B-8C935087807B}"/>
              </a:ext>
            </a:extLst>
          </p:cNvPr>
          <p:cNvSpPr txBox="1"/>
          <p:nvPr/>
        </p:nvSpPr>
        <p:spPr>
          <a:xfrm>
            <a:off x="98794" y="319816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Homework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D22968-189B-E147-AF7A-C57E1F55CCB5}"/>
              </a:ext>
            </a:extLst>
          </p:cNvPr>
          <p:cNvSpPr txBox="1"/>
          <p:nvPr/>
        </p:nvSpPr>
        <p:spPr>
          <a:xfrm>
            <a:off x="625034" y="3825745"/>
            <a:ext cx="7373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Homework</a:t>
            </a:r>
            <a:r>
              <a:rPr kumimoji="1" lang="zh-CN" altLang="en-US"/>
              <a:t> </a:t>
            </a:r>
            <a:r>
              <a:rPr kumimoji="1" lang="en-US" altLang="zh-CN" dirty="0"/>
              <a:t>consists</a:t>
            </a:r>
            <a:r>
              <a:rPr kumimoji="1" lang="zh-CN" altLang="en-US"/>
              <a:t> </a:t>
            </a:r>
            <a:r>
              <a:rPr kumimoji="1" lang="en-US" altLang="zh-CN" dirty="0"/>
              <a:t>of</a:t>
            </a:r>
            <a:r>
              <a:rPr kumimoji="1" lang="zh-CN" altLang="en-US"/>
              <a:t> </a:t>
            </a:r>
            <a:r>
              <a:rPr kumimoji="1" lang="en-US" altLang="zh-CN" dirty="0"/>
              <a:t>a</a:t>
            </a:r>
            <a:r>
              <a:rPr kumimoji="1" lang="zh-CN" altLang="en-US"/>
              <a:t> </a:t>
            </a:r>
            <a:r>
              <a:rPr kumimoji="1" lang="en-US" altLang="zh-CN" dirty="0"/>
              <a:t>few</a:t>
            </a:r>
            <a:r>
              <a:rPr kumimoji="1" lang="zh-CN" altLang="en-US"/>
              <a:t> </a:t>
            </a:r>
            <a:r>
              <a:rPr kumimoji="1" lang="en-US" altLang="zh-CN" dirty="0"/>
              <a:t>theoretical</a:t>
            </a:r>
            <a:r>
              <a:rPr kumimoji="1" lang="zh-CN" altLang="en-US"/>
              <a:t> </a:t>
            </a:r>
            <a:r>
              <a:rPr kumimoji="1" lang="en-US" altLang="zh-CN" dirty="0"/>
              <a:t>quizzes</a:t>
            </a:r>
            <a:r>
              <a:rPr kumimoji="1" lang="zh-CN" altLang="en-US"/>
              <a:t> </a:t>
            </a:r>
            <a:r>
              <a:rPr kumimoji="1" lang="en-US" altLang="zh-CN" dirty="0"/>
              <a:t>and</a:t>
            </a:r>
            <a:r>
              <a:rPr kumimoji="1" lang="zh-CN" altLang="en-US"/>
              <a:t> </a:t>
            </a:r>
            <a:r>
              <a:rPr kumimoji="1" lang="en-US" altLang="zh-CN" dirty="0"/>
              <a:t>programming</a:t>
            </a:r>
            <a:r>
              <a:rPr kumimoji="1" lang="zh-CN" altLang="en-US"/>
              <a:t> </a:t>
            </a:r>
            <a:r>
              <a:rPr kumimoji="1" lang="en-US" altLang="zh-CN" dirty="0"/>
              <a:t>tasks.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288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2688EF-6A25-354D-A902-D90A9247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15FC7-78E2-DF45-86B8-8722F6A5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714F3-FD77-024E-AF34-8CC404D0EFC3}"/>
              </a:ext>
            </a:extLst>
          </p:cNvPr>
          <p:cNvSpPr txBox="1"/>
          <p:nvPr/>
        </p:nvSpPr>
        <p:spPr>
          <a:xfrm>
            <a:off x="433816" y="527425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Materials: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16B7B7-1D89-2B4A-BD2E-41D8A921E870}"/>
              </a:ext>
            </a:extLst>
          </p:cNvPr>
          <p:cNvSpPr txBox="1"/>
          <p:nvPr/>
        </p:nvSpPr>
        <p:spPr>
          <a:xfrm>
            <a:off x="717630" y="1169043"/>
            <a:ext cx="6767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QQ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738453207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R: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2"/>
              </a:rPr>
              <a:t>https://mirrors.tuna.tsinghua.edu.cn/CRAN/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err="1"/>
              <a:t>Rstudio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Link: https://</a:t>
            </a:r>
            <a:r>
              <a:rPr kumimoji="1" lang="en-US" altLang="zh-CN" dirty="0" err="1"/>
              <a:t>pan.baidu.com</a:t>
            </a:r>
            <a:r>
              <a:rPr kumimoji="1" lang="en-US" altLang="zh-CN" dirty="0"/>
              <a:t>/s/1USQaWagPQlOdrQzxmYjsEg </a:t>
            </a:r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Password: i5im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8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A6106-4973-4344-A323-7D862702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009"/>
            <a:ext cx="3330976" cy="461665"/>
          </a:xfrm>
          <a:noFill/>
        </p:spPr>
        <p:txBody>
          <a:bodyPr wrap="none" rtlCol="0">
            <a:spAutoFit/>
          </a:bodyPr>
          <a:lstStyle/>
          <a:p>
            <a:pPr marL="0" indent="0" defTabSz="457200">
              <a:buNone/>
            </a:pPr>
            <a:r>
              <a:rPr lang="en-US" altLang="zh-CN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Variable</a:t>
            </a:r>
            <a:r>
              <a:rPr lang="zh-CN" altLang="en-US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zh-CN" altLang="en-US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Observation</a:t>
            </a:r>
            <a:endParaRPr lang="zh-CN" altLang="en-US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79E3D9-FC61-5F47-B942-3F0CEEED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5D9399-B4F0-1D47-927E-832532E7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9247BA-EE08-2947-A558-2E0DE2CC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5695"/>
            <a:ext cx="6096000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FE0727-8FB3-4C43-833D-281AF8BC1A86}"/>
              </a:ext>
            </a:extLst>
          </p:cNvPr>
          <p:cNvSpPr txBox="1"/>
          <p:nvPr/>
        </p:nvSpPr>
        <p:spPr>
          <a:xfrm>
            <a:off x="724395" y="4633215"/>
            <a:ext cx="675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X:</a:t>
            </a:r>
            <a:r>
              <a:rPr kumimoji="1" lang="zh-CN" altLang="en-US" dirty="0"/>
              <a:t> </a:t>
            </a:r>
            <a:r>
              <a:rPr kumimoji="1" lang="en-US" altLang="zh-CN" dirty="0"/>
              <a:t>(shopping,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skills)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3568923-5B11-6F49-9821-768748171420}"/>
              </a:ext>
            </a:extLst>
          </p:cNvPr>
          <p:cNvCxnSpPr>
            <a:cxnSpLocks/>
          </p:cNvCxnSpPr>
          <p:nvPr/>
        </p:nvCxnSpPr>
        <p:spPr>
          <a:xfrm>
            <a:off x="2030681" y="2578784"/>
            <a:ext cx="1767597" cy="2149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AE7CF6-A969-354B-8404-893ED8A75689}"/>
              </a:ext>
            </a:extLst>
          </p:cNvPr>
          <p:cNvCxnSpPr>
            <a:cxnSpLocks/>
          </p:cNvCxnSpPr>
          <p:nvPr/>
        </p:nvCxnSpPr>
        <p:spPr>
          <a:xfrm>
            <a:off x="2553195" y="3813818"/>
            <a:ext cx="2320256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9C2706-9FF4-7043-BEF3-EC2D353BDB4B}"/>
              </a:ext>
            </a:extLst>
          </p:cNvPr>
          <p:cNvCxnSpPr>
            <a:cxnSpLocks/>
          </p:cNvCxnSpPr>
          <p:nvPr/>
        </p:nvCxnSpPr>
        <p:spPr>
          <a:xfrm flipH="1">
            <a:off x="5345723" y="3445683"/>
            <a:ext cx="865072" cy="1357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DCD8D-925B-0249-B342-5C802068D2CD}"/>
              </a:ext>
            </a:extLst>
          </p:cNvPr>
          <p:cNvSpPr txBox="1"/>
          <p:nvPr/>
        </p:nvSpPr>
        <p:spPr>
          <a:xfrm>
            <a:off x="273132" y="5085386"/>
            <a:ext cx="8609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Observations:</a:t>
            </a:r>
            <a:r>
              <a:rPr kumimoji="1" lang="zh-CN" altLang="en-US"/>
              <a:t> </a:t>
            </a:r>
            <a:r>
              <a:rPr kumimoji="1" lang="en-US" altLang="zh-CN"/>
              <a:t>shopping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any</a:t>
            </a:r>
            <a:r>
              <a:rPr kumimoji="1" lang="zh-CN" altLang="en-US"/>
              <a:t> </a:t>
            </a:r>
            <a:r>
              <a:rPr kumimoji="1" lang="en-US" altLang="zh-CN"/>
              <a:t>item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purchased.</a:t>
            </a:r>
            <a:r>
              <a:rPr kumimoji="1" lang="zh-CN" altLang="en-US"/>
              <a:t> </a:t>
            </a:r>
            <a:r>
              <a:rPr kumimoji="1" lang="en-US" altLang="zh-CN"/>
              <a:t>Items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1,2,3,4,…</a:t>
            </a:r>
          </a:p>
          <a:p>
            <a:r>
              <a:rPr kumimoji="1" lang="zh-CN" altLang="en-US"/>
              <a:t>                       </a:t>
            </a:r>
            <a:r>
              <a:rPr kumimoji="1" lang="en-US" altLang="zh-CN"/>
              <a:t>moving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 </a:t>
            </a:r>
            <a:r>
              <a:rPr kumimoji="1" lang="en-US" altLang="zh-CN"/>
              <a:t>directions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1,2,3,…,9.</a:t>
            </a:r>
          </a:p>
          <a:p>
            <a:r>
              <a:rPr kumimoji="1" lang="zh-CN" altLang="en-US"/>
              <a:t>                       </a:t>
            </a:r>
            <a:r>
              <a:rPr kumimoji="1" lang="en-US" altLang="zh-CN"/>
              <a:t>skills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any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6</a:t>
            </a:r>
            <a:r>
              <a:rPr kumimoji="1" lang="zh-CN" altLang="en-US"/>
              <a:t> </a:t>
            </a:r>
            <a:r>
              <a:rPr kumimoji="1" lang="en-US" altLang="zh-CN"/>
              <a:t>buttons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1,2,….,6</a:t>
            </a:r>
            <a:endParaRPr kumimoji="1"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54A7D75-7D76-834B-9130-AB259A047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489333"/>
              </p:ext>
            </p:extLst>
          </p:nvPr>
        </p:nvGraphicFramePr>
        <p:xfrm>
          <a:off x="1675232" y="3196603"/>
          <a:ext cx="118357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525">
                  <a:extLst>
                    <a:ext uri="{9D8B030D-6E8A-4147-A177-3AD203B41FA5}">
                      <a16:colId xmlns:a16="http://schemas.microsoft.com/office/drawing/2014/main" val="2846588087"/>
                    </a:ext>
                  </a:extLst>
                </a:gridCol>
                <a:gridCol w="394525">
                  <a:extLst>
                    <a:ext uri="{9D8B030D-6E8A-4147-A177-3AD203B41FA5}">
                      <a16:colId xmlns:a16="http://schemas.microsoft.com/office/drawing/2014/main" val="1985567593"/>
                    </a:ext>
                  </a:extLst>
                </a:gridCol>
                <a:gridCol w="394525">
                  <a:extLst>
                    <a:ext uri="{9D8B030D-6E8A-4147-A177-3AD203B41FA5}">
                      <a16:colId xmlns:a16="http://schemas.microsoft.com/office/drawing/2014/main" val="424978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8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6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5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7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B0986D-DF84-CD45-B419-E0B4F5ED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600D72-28EF-974F-A14C-4AF89E61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A736F3-B1AC-6043-B072-B9B17AC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47560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4B943-D82C-FE48-9D90-CA9DE8DD90B4}"/>
                  </a:ext>
                </a:extLst>
              </p:cNvPr>
              <p:cNvSpPr txBox="1"/>
              <p:nvPr/>
            </p:nvSpPr>
            <p:spPr>
              <a:xfrm>
                <a:off x="1524000" y="4593467"/>
                <a:ext cx="109465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4B943-D82C-FE48-9D90-CA9DE8DD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93467"/>
                <a:ext cx="1094659" cy="732573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F51EB3-85CD-9643-B65A-84A484413A23}"/>
                  </a:ext>
                </a:extLst>
              </p:cNvPr>
              <p:cNvSpPr txBox="1"/>
              <p:nvPr/>
            </p:nvSpPr>
            <p:spPr>
              <a:xfrm>
                <a:off x="3710566" y="4571410"/>
                <a:ext cx="437440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𝑙𝑒𝑓𝑡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𝑠𝑘𝑖𝑙𝑙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𝑠𝑘𝑖𝑙𝑙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𝑟𝑖𝑔h𝑡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𝑎𝑡𝑡𝑎𝑐𝑘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F51EB3-85CD-9643-B65A-84A484413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66" y="4571410"/>
                <a:ext cx="4374403" cy="880369"/>
              </a:xfrm>
              <a:prstGeom prst="rect">
                <a:avLst/>
              </a:prstGeom>
              <a:blipFill>
                <a:blip r:embed="rId4"/>
                <a:stretch>
                  <a:fillRect t="-144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118A955-8B83-F844-8B96-B8B53A43D25D}"/>
              </a:ext>
            </a:extLst>
          </p:cNvPr>
          <p:cNvSpPr txBox="1"/>
          <p:nvPr/>
        </p:nvSpPr>
        <p:spPr>
          <a:xfrm>
            <a:off x="385891" y="457141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CDF489-8646-484B-967E-A89CB889C78F}"/>
              </a:ext>
            </a:extLst>
          </p:cNvPr>
          <p:cNvSpPr txBox="1"/>
          <p:nvPr/>
        </p:nvSpPr>
        <p:spPr>
          <a:xfrm>
            <a:off x="385891" y="48047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E89211-D267-6F42-94FE-8B7929EFB771}"/>
              </a:ext>
            </a:extLst>
          </p:cNvPr>
          <p:cNvSpPr txBox="1"/>
          <p:nvPr/>
        </p:nvSpPr>
        <p:spPr>
          <a:xfrm>
            <a:off x="385891" y="503225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26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D30C41-B1F6-ED4D-96EF-D96F07DC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3464E4-1CB7-E449-AC70-D16F1145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24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39982B-2317-3040-865F-B384D96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4051"/>
            <a:ext cx="6096000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B6BA33-9324-8A49-BED8-0EF16E4C2A93}"/>
              </a:ext>
            </a:extLst>
          </p:cNvPr>
          <p:cNvSpPr txBox="1"/>
          <p:nvPr/>
        </p:nvSpPr>
        <p:spPr>
          <a:xfrm>
            <a:off x="0" y="4398694"/>
            <a:ext cx="9409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(money,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hero,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bases,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mana,</a:t>
            </a:r>
            <a:r>
              <a:rPr kumimoji="1" lang="zh-CN" altLang="en-US" dirty="0"/>
              <a:t> </a:t>
            </a:r>
            <a:r>
              <a:rPr kumimoji="1" lang="en-US" altLang="zh-CN" dirty="0"/>
              <a:t>being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killed,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experience)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0A60EED-C7EB-DA4D-9B12-0CBB52E9F9F6}"/>
              </a:ext>
            </a:extLst>
          </p:cNvPr>
          <p:cNvCxnSpPr>
            <a:cxnSpLocks/>
          </p:cNvCxnSpPr>
          <p:nvPr/>
        </p:nvCxnSpPr>
        <p:spPr>
          <a:xfrm>
            <a:off x="1768510" y="2170444"/>
            <a:ext cx="1269442" cy="2361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72770A1-126D-4F46-8FF1-70950611EC6D}"/>
              </a:ext>
            </a:extLst>
          </p:cNvPr>
          <p:cNvCxnSpPr>
            <a:cxnSpLocks/>
          </p:cNvCxnSpPr>
          <p:nvPr/>
        </p:nvCxnSpPr>
        <p:spPr>
          <a:xfrm flipH="1">
            <a:off x="4381081" y="1178571"/>
            <a:ext cx="1396721" cy="3353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30FCAD9-B931-8E49-A6DB-09E678366469}"/>
              </a:ext>
            </a:extLst>
          </p:cNvPr>
          <p:cNvCxnSpPr>
            <a:cxnSpLocks/>
          </p:cNvCxnSpPr>
          <p:nvPr/>
        </p:nvCxnSpPr>
        <p:spPr>
          <a:xfrm>
            <a:off x="4270549" y="2388551"/>
            <a:ext cx="2602524" cy="2143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235C067-DFB6-2F45-B352-D9DE2B6C4DCF}"/>
              </a:ext>
            </a:extLst>
          </p:cNvPr>
          <p:cNvCxnSpPr>
            <a:cxnSpLocks/>
          </p:cNvCxnSpPr>
          <p:nvPr/>
        </p:nvCxnSpPr>
        <p:spPr>
          <a:xfrm flipH="1">
            <a:off x="1657977" y="2061972"/>
            <a:ext cx="2914024" cy="2706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E6FE11B-7B1B-8847-8519-004E7152D7D0}"/>
              </a:ext>
            </a:extLst>
          </p:cNvPr>
          <p:cNvCxnSpPr>
            <a:cxnSpLocks/>
          </p:cNvCxnSpPr>
          <p:nvPr/>
        </p:nvCxnSpPr>
        <p:spPr>
          <a:xfrm flipH="1">
            <a:off x="2903974" y="851992"/>
            <a:ext cx="2984361" cy="3916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774B08D-3000-DD40-8D09-0C6B39E7F6A1}"/>
              </a:ext>
            </a:extLst>
          </p:cNvPr>
          <p:cNvCxnSpPr>
            <a:cxnSpLocks/>
          </p:cNvCxnSpPr>
          <p:nvPr/>
        </p:nvCxnSpPr>
        <p:spPr>
          <a:xfrm flipH="1">
            <a:off x="4003878" y="2061972"/>
            <a:ext cx="266672" cy="2765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3971C56-A640-1F49-9087-2CC3DE6172E0}"/>
              </a:ext>
            </a:extLst>
          </p:cNvPr>
          <p:cNvSpPr txBox="1"/>
          <p:nvPr/>
        </p:nvSpPr>
        <p:spPr>
          <a:xfrm>
            <a:off x="1679162" y="4976877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(79+79,</a:t>
            </a:r>
            <a:r>
              <a:rPr kumimoji="1" lang="zh-CN" altLang="en-US"/>
              <a:t> </a:t>
            </a:r>
            <a:r>
              <a:rPr kumimoji="1" lang="en-US" altLang="zh-CN"/>
              <a:t>1750,</a:t>
            </a:r>
            <a:r>
              <a:rPr kumimoji="1" lang="zh-CN" altLang="en-US"/>
              <a:t> </a:t>
            </a:r>
            <a:r>
              <a:rPr kumimoji="1" lang="en-US" altLang="zh-CN"/>
              <a:t>0,</a:t>
            </a:r>
            <a:r>
              <a:rPr kumimoji="1" lang="zh-CN" altLang="en-US"/>
              <a:t> </a:t>
            </a:r>
            <a:r>
              <a:rPr kumimoji="1" lang="en-US" altLang="zh-CN"/>
              <a:t>-300,</a:t>
            </a:r>
            <a:r>
              <a:rPr kumimoji="1" lang="zh-CN" altLang="en-US"/>
              <a:t> </a:t>
            </a:r>
            <a:r>
              <a:rPr kumimoji="1" lang="en-US" altLang="zh-CN"/>
              <a:t>0,</a:t>
            </a:r>
            <a:r>
              <a:rPr kumimoji="1" lang="zh-CN" altLang="en-US"/>
              <a:t> </a:t>
            </a:r>
            <a:r>
              <a:rPr kumimoji="1" lang="en-US" altLang="zh-CN"/>
              <a:t>50)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8EC0CD-5038-054B-A0AE-9322B1597FCB}"/>
                  </a:ext>
                </a:extLst>
              </p:cNvPr>
              <p:cNvSpPr txBox="1"/>
              <p:nvPr/>
            </p:nvSpPr>
            <p:spPr>
              <a:xfrm>
                <a:off x="4003878" y="5415208"/>
                <a:ext cx="1854995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kumimoji="1" lang="zh-CN" alt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8EC0CD-5038-054B-A0AE-9322B1597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78" y="5415208"/>
                <a:ext cx="1854995" cy="764568"/>
              </a:xfrm>
              <a:prstGeom prst="rect">
                <a:avLst/>
              </a:prstGeom>
              <a:blipFill>
                <a:blip r:embed="rId4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5611346A-FF5D-E941-AFB6-5A4513C3179B}"/>
              </a:ext>
            </a:extLst>
          </p:cNvPr>
          <p:cNvSpPr txBox="1"/>
          <p:nvPr/>
        </p:nvSpPr>
        <p:spPr>
          <a:xfrm>
            <a:off x="5379794" y="496435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(2,</a:t>
            </a:r>
            <a:r>
              <a:rPr kumimoji="1" lang="zh-CN" altLang="en-US"/>
              <a:t> </a:t>
            </a:r>
            <a:r>
              <a:rPr kumimoji="1" lang="en-US" altLang="zh-CN"/>
              <a:t>1,</a:t>
            </a:r>
            <a:r>
              <a:rPr kumimoji="1" lang="zh-CN" altLang="en-US"/>
              <a:t> </a:t>
            </a:r>
            <a:r>
              <a:rPr kumimoji="1" lang="en-US" altLang="zh-CN"/>
              <a:t>1.5,</a:t>
            </a:r>
            <a:r>
              <a:rPr kumimoji="1" lang="zh-CN" altLang="en-US"/>
              <a:t> </a:t>
            </a:r>
            <a:r>
              <a:rPr kumimoji="1" lang="en-US" altLang="zh-CN"/>
              <a:t>0.2,</a:t>
            </a:r>
            <a:r>
              <a:rPr kumimoji="1" lang="zh-CN" altLang="en-US"/>
              <a:t> </a:t>
            </a:r>
            <a:r>
              <a:rPr kumimoji="1" lang="en-US" altLang="zh-CN"/>
              <a:t>2,</a:t>
            </a:r>
            <a:r>
              <a:rPr kumimoji="1" lang="zh-CN" altLang="en-US"/>
              <a:t> </a:t>
            </a:r>
            <a:r>
              <a:rPr kumimoji="1" lang="en-US" altLang="zh-CN"/>
              <a:t>0.5)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51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C887D-6C94-AB4D-BF70-ACE5E901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Notation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Simple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 </a:t>
            </a:r>
            <a:r>
              <a:rPr kumimoji="1" lang="en-US" altLang="zh-CN"/>
              <a:t>Algebra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2D66C-854D-FC48-A252-251E79F8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5E6CD6-058B-0044-BB57-04F37C15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907F61-A99C-CE41-9982-5FF3AC1E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7" y="1624952"/>
            <a:ext cx="7556966" cy="29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8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319FE7-F94A-D24C-82DB-03A036F3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0E3BE0-BA82-AB4B-8B04-90392C06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CA1878-9B51-B94B-BC1B-8980369E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611949"/>
            <a:ext cx="6591300" cy="255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47EEDA-A521-7745-85FD-32B683EC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3502851"/>
            <a:ext cx="6540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AB4D55-7C77-FD4F-9DB3-095C5B78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6EBB33-4A0C-9F4F-AB31-135BE2C3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8FDE98-8E4A-1E40-A0D6-6F8918CE0A7D}"/>
              </a:ext>
            </a:extLst>
          </p:cNvPr>
          <p:cNvSpPr txBox="1"/>
          <p:nvPr/>
        </p:nvSpPr>
        <p:spPr>
          <a:xfrm>
            <a:off x="353860" y="638827"/>
            <a:ext cx="843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AE10654-E8A3-4046-806D-BBC56E8BC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2242212"/>
                  </p:ext>
                </p:extLst>
              </p:nvPr>
            </p:nvGraphicFramePr>
            <p:xfrm>
              <a:off x="715497" y="1778585"/>
              <a:ext cx="7681066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840533">
                      <a:extLst>
                        <a:ext uri="{9D8B030D-6E8A-4147-A177-3AD203B41FA5}">
                          <a16:colId xmlns:a16="http://schemas.microsoft.com/office/drawing/2014/main" val="2467343609"/>
                        </a:ext>
                      </a:extLst>
                    </a:gridCol>
                    <a:gridCol w="3840533">
                      <a:extLst>
                        <a:ext uri="{9D8B030D-6E8A-4147-A177-3AD203B41FA5}">
                          <a16:colId xmlns:a16="http://schemas.microsoft.com/office/drawing/2014/main" val="2570703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Notations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Explanation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9764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scalar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86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/>
                            <a:t>  </a:t>
                          </a:r>
                          <a:r>
                            <a:rPr lang="en-US" altLang="zh-CN"/>
                            <a:t>or</a:t>
                          </a:r>
                          <a:r>
                            <a:rPr lang="zh-CN" altLang="en-US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an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n-dimensional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vector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bold,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otherwise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it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normal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font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8681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matrix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6968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AE10654-E8A3-4046-806D-BBC56E8BC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2242212"/>
                  </p:ext>
                </p:extLst>
              </p:nvPr>
            </p:nvGraphicFramePr>
            <p:xfrm>
              <a:off x="715497" y="1778585"/>
              <a:ext cx="7681066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840533">
                      <a:extLst>
                        <a:ext uri="{9D8B030D-6E8A-4147-A177-3AD203B41FA5}">
                          <a16:colId xmlns:a16="http://schemas.microsoft.com/office/drawing/2014/main" val="2467343609"/>
                        </a:ext>
                      </a:extLst>
                    </a:gridCol>
                    <a:gridCol w="3840533">
                      <a:extLst>
                        <a:ext uri="{9D8B030D-6E8A-4147-A177-3AD203B41FA5}">
                          <a16:colId xmlns:a16="http://schemas.microsoft.com/office/drawing/2014/main" val="2570703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Explanation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9764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106667" r="-99670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scalar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863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121569" r="-99670" b="-68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n-dimensional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vector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bold,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otherwise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normal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font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8681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389655" r="-996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330" t="-389655" r="3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6968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C4DE921-935F-0148-AB3F-52BE247F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49" y="3944808"/>
            <a:ext cx="6388100" cy="1752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D5FB29-19A1-3E4B-8E01-6E385B318700}"/>
              </a:ext>
            </a:extLst>
          </p:cNvPr>
          <p:cNvSpPr txBox="1"/>
          <p:nvPr/>
        </p:nvSpPr>
        <p:spPr>
          <a:xfrm>
            <a:off x="353860" y="598889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7B6A1D-299D-3146-9C85-D954605C9F5A}"/>
                  </a:ext>
                </a:extLst>
              </p:cNvPr>
              <p:cNvSpPr txBox="1"/>
              <p:nvPr/>
            </p:nvSpPr>
            <p:spPr>
              <a:xfrm>
                <a:off x="1279867" y="5809990"/>
                <a:ext cx="161710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7B6A1D-299D-3146-9C85-D954605C9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67" y="5809990"/>
                <a:ext cx="1617109" cy="818366"/>
              </a:xfrm>
              <a:prstGeom prst="rect">
                <a:avLst/>
              </a:prstGeom>
              <a:blipFill>
                <a:blip r:embed="rId4"/>
                <a:stretch>
                  <a:fillRect t="-106061" r="-12500" b="-1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6BE3D7C-14F0-0C43-A361-9BB493588508}"/>
              </a:ext>
            </a:extLst>
          </p:cNvPr>
          <p:cNvSpPr txBox="1"/>
          <p:nvPr/>
        </p:nvSpPr>
        <p:spPr>
          <a:xfrm>
            <a:off x="3993067" y="5988899"/>
            <a:ext cx="70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1A9A10-25A6-584D-913F-C7A6812051F9}"/>
                  </a:ext>
                </a:extLst>
              </p:cNvPr>
              <p:cNvSpPr txBox="1"/>
              <p:nvPr/>
            </p:nvSpPr>
            <p:spPr>
              <a:xfrm>
                <a:off x="5001890" y="5883055"/>
                <a:ext cx="152625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1A9A10-25A6-584D-913F-C7A681205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890" y="5883055"/>
                <a:ext cx="1526251" cy="672235"/>
              </a:xfrm>
              <a:prstGeom prst="rect">
                <a:avLst/>
              </a:prstGeom>
              <a:blipFill>
                <a:blip r:embed="rId5"/>
                <a:stretch>
                  <a:fillRect l="-1653" t="-144444" r="-14876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559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6CF6B-C671-E846-91DD-E0EB2906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 </a:t>
            </a:r>
            <a:r>
              <a:rPr kumimoji="1" lang="en-US" altLang="zh-CN"/>
              <a:t>Algebra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E4CAD-CD31-BF4C-A1C1-58068F19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75A82-336C-FB41-89F6-C0372639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28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CE4CC1-E636-CC46-B995-946826986E69}"/>
              </a:ext>
            </a:extLst>
          </p:cNvPr>
          <p:cNvSpPr txBox="1"/>
          <p:nvPr/>
        </p:nvSpPr>
        <p:spPr>
          <a:xfrm>
            <a:off x="1086678" y="18544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AEFA57-2FA7-3046-87E3-9897F2022923}"/>
                  </a:ext>
                </a:extLst>
              </p:cNvPr>
              <p:cNvSpPr txBox="1"/>
              <p:nvPr/>
            </p:nvSpPr>
            <p:spPr>
              <a:xfrm>
                <a:off x="2365513" y="1808145"/>
                <a:ext cx="125547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AEFA57-2FA7-3046-87E3-9897F202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1808145"/>
                <a:ext cx="1255472" cy="461921"/>
              </a:xfrm>
              <a:prstGeom prst="rect">
                <a:avLst/>
              </a:prstGeom>
              <a:blipFill>
                <a:blip r:embed="rId2"/>
                <a:stretch>
                  <a:fillRect l="-200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865B9-FEF8-AA47-B0D4-D04FE7E6DFB5}"/>
                  </a:ext>
                </a:extLst>
              </p:cNvPr>
              <p:cNvSpPr txBox="1"/>
              <p:nvPr/>
            </p:nvSpPr>
            <p:spPr>
              <a:xfrm>
                <a:off x="4029721" y="1808145"/>
                <a:ext cx="74251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1"/>
                  <a:t>b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b="1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865B9-FEF8-AA47-B0D4-D04FE7E6D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721" y="1808145"/>
                <a:ext cx="742511" cy="461921"/>
              </a:xfrm>
              <a:prstGeom prst="rect">
                <a:avLst/>
              </a:prstGeom>
              <a:blipFill>
                <a:blip r:embed="rId3"/>
                <a:stretch>
                  <a:fillRect l="-16667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38235A0-9F2B-A045-A223-9CD1B18B75E6}"/>
              </a:ext>
            </a:extLst>
          </p:cNvPr>
          <p:cNvSpPr txBox="1"/>
          <p:nvPr/>
        </p:nvSpPr>
        <p:spPr>
          <a:xfrm>
            <a:off x="5353879" y="185444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Ab</a:t>
            </a:r>
            <a:r>
              <a:rPr kumimoji="1" lang="en-US" altLang="zh-CN"/>
              <a:t>=?</a:t>
            </a:r>
            <a:endParaRPr kumimoji="1"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159775-B39E-4440-A396-73FB8C044A50}"/>
              </a:ext>
            </a:extLst>
          </p:cNvPr>
          <p:cNvSpPr txBox="1"/>
          <p:nvPr/>
        </p:nvSpPr>
        <p:spPr>
          <a:xfrm>
            <a:off x="1086678" y="25542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B473A8-F41E-F143-B638-2F1BFB5A8674}"/>
                  </a:ext>
                </a:extLst>
              </p:cNvPr>
              <p:cNvSpPr txBox="1"/>
              <p:nvPr/>
            </p:nvSpPr>
            <p:spPr>
              <a:xfrm>
                <a:off x="2365513" y="2507917"/>
                <a:ext cx="125547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B473A8-F41E-F143-B638-2F1BFB5A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2507917"/>
                <a:ext cx="1255472" cy="461921"/>
              </a:xfrm>
              <a:prstGeom prst="rect">
                <a:avLst/>
              </a:prstGeom>
              <a:blipFill>
                <a:blip r:embed="rId4"/>
                <a:stretch>
                  <a:fillRect l="-200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8CD010A-64D0-8F4F-B049-E723618690D9}"/>
              </a:ext>
            </a:extLst>
          </p:cNvPr>
          <p:cNvSpPr txBox="1"/>
          <p:nvPr/>
        </p:nvSpPr>
        <p:spPr>
          <a:xfrm>
            <a:off x="5305788" y="25542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||</a:t>
            </a:r>
            <a:r>
              <a:rPr kumimoji="1" lang="en-US" altLang="zh-CN" b="1"/>
              <a:t>A</a:t>
            </a:r>
            <a:r>
              <a:rPr kumimoji="1" lang="en-US" altLang="zh-CN"/>
              <a:t>||=?</a:t>
            </a:r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4EB802-D5F6-EE45-99E1-D1A6EB6CFDAD}"/>
              </a:ext>
            </a:extLst>
          </p:cNvPr>
          <p:cNvSpPr txBox="1"/>
          <p:nvPr/>
        </p:nvSpPr>
        <p:spPr>
          <a:xfrm>
            <a:off x="1086678" y="327239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8FE360-D043-064D-B59D-69B854B50861}"/>
                  </a:ext>
                </a:extLst>
              </p:cNvPr>
              <p:cNvSpPr txBox="1"/>
              <p:nvPr/>
            </p:nvSpPr>
            <p:spPr>
              <a:xfrm>
                <a:off x="2365513" y="3213740"/>
                <a:ext cx="122982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8FE360-D043-064D-B59D-69B854B5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3213740"/>
                <a:ext cx="1229824" cy="461921"/>
              </a:xfrm>
              <a:prstGeom prst="rect">
                <a:avLst/>
              </a:prstGeom>
              <a:blipFill>
                <a:blip r:embed="rId5"/>
                <a:stretch>
                  <a:fillRect l="-3061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46EC5B-DB45-814D-9F9E-9476C83E0760}"/>
                  </a:ext>
                </a:extLst>
              </p:cNvPr>
              <p:cNvSpPr txBox="1"/>
              <p:nvPr/>
            </p:nvSpPr>
            <p:spPr>
              <a:xfrm>
                <a:off x="5275815" y="3306200"/>
                <a:ext cx="9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46EC5B-DB45-814D-9F9E-9476C83E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15" y="3306200"/>
                <a:ext cx="953274" cy="276999"/>
              </a:xfrm>
              <a:prstGeom prst="rect">
                <a:avLst/>
              </a:prstGeom>
              <a:blipFill>
                <a:blip r:embed="rId6"/>
                <a:stretch>
                  <a:fillRect l="-2632" r="-39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4D8C47C-5048-BF42-BEB9-BF5A4E152E69}"/>
              </a:ext>
            </a:extLst>
          </p:cNvPr>
          <p:cNvSpPr txBox="1"/>
          <p:nvPr/>
        </p:nvSpPr>
        <p:spPr>
          <a:xfrm>
            <a:off x="1086678" y="3976807"/>
            <a:ext cx="7725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4.</a:t>
            </a:r>
            <a:r>
              <a:rPr kumimoji="1" lang="zh-CN" altLang="en-US"/>
              <a:t> </a:t>
            </a:r>
            <a:r>
              <a:rPr kumimoji="1" lang="en-US" altLang="zh-CN"/>
              <a:t>If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want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predict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stock</a:t>
            </a:r>
            <a:r>
              <a:rPr kumimoji="1" lang="zh-CN" altLang="en-US"/>
              <a:t> </a:t>
            </a:r>
            <a:r>
              <a:rPr kumimoji="1" lang="en-US" altLang="zh-CN"/>
              <a:t>price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company,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variables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observations?</a:t>
            </a:r>
          </a:p>
          <a:p>
            <a:r>
              <a:rPr kumimoji="1" lang="en-US" altLang="zh-CN"/>
              <a:t>An</a:t>
            </a:r>
            <a:r>
              <a:rPr kumimoji="1" lang="zh-CN" altLang="en-US"/>
              <a:t> </a:t>
            </a:r>
            <a:r>
              <a:rPr kumimoji="1" lang="en-US" altLang="zh-CN"/>
              <a:t>example:</a:t>
            </a:r>
            <a:r>
              <a:rPr kumimoji="1" lang="zh-CN" altLang="en-US"/>
              <a:t> </a:t>
            </a:r>
            <a:r>
              <a:rPr kumimoji="1" lang="en-US" altLang="zh-CN"/>
              <a:t>(profit,</a:t>
            </a:r>
            <a:r>
              <a:rPr kumimoji="1" lang="zh-CN" altLang="en-US"/>
              <a:t> </a:t>
            </a:r>
            <a:r>
              <a:rPr kumimoji="1" lang="en-US" altLang="zh-CN"/>
              <a:t>price/earning</a:t>
            </a:r>
            <a:r>
              <a:rPr kumimoji="1" lang="zh-CN" altLang="en-US"/>
              <a:t> </a:t>
            </a:r>
            <a:r>
              <a:rPr kumimoji="1" lang="en-US" altLang="zh-CN"/>
              <a:t>ratio,</a:t>
            </a:r>
            <a:r>
              <a:rPr kumimoji="1" lang="zh-CN" altLang="en-US"/>
              <a:t> </a:t>
            </a:r>
            <a:r>
              <a:rPr kumimoji="1" lang="en-US" altLang="zh-CN"/>
              <a:t>news),</a:t>
            </a:r>
            <a:r>
              <a:rPr kumimoji="1" lang="zh-CN" altLang="en-US"/>
              <a:t> </a:t>
            </a:r>
            <a:r>
              <a:rPr kumimoji="1" lang="en-US" altLang="zh-CN"/>
              <a:t>(100,000,000,</a:t>
            </a:r>
            <a:r>
              <a:rPr kumimoji="1" lang="zh-CN" altLang="en-US"/>
              <a:t> </a:t>
            </a:r>
            <a:r>
              <a:rPr kumimoji="1" lang="en-US" altLang="zh-CN"/>
              <a:t>20,</a:t>
            </a:r>
            <a:r>
              <a:rPr kumimoji="1" lang="zh-CN" altLang="en-US"/>
              <a:t> </a:t>
            </a:r>
            <a:r>
              <a:rPr kumimoji="1" lang="en-US" altLang="zh-CN"/>
              <a:t>-1)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3DED54-C363-D445-A585-CC777A3D840A}"/>
                  </a:ext>
                </a:extLst>
              </p:cNvPr>
              <p:cNvSpPr txBox="1"/>
              <p:nvPr/>
            </p:nvSpPr>
            <p:spPr>
              <a:xfrm>
                <a:off x="6764055" y="1688236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3DED54-C363-D445-A585-CC777A3D8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55" y="1688236"/>
                <a:ext cx="603370" cy="552459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AB99A4-7B3E-6144-BB9C-885D2E9961D3}"/>
                  </a:ext>
                </a:extLst>
              </p:cNvPr>
              <p:cNvSpPr txBox="1"/>
              <p:nvPr/>
            </p:nvSpPr>
            <p:spPr>
              <a:xfrm>
                <a:off x="6893770" y="2521428"/>
                <a:ext cx="34394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AB99A4-7B3E-6144-BB9C-885D2E996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70" y="2521428"/>
                <a:ext cx="343940" cy="309637"/>
              </a:xfrm>
              <a:prstGeom prst="rect">
                <a:avLst/>
              </a:prstGeom>
              <a:blipFill>
                <a:blip r:embed="rId8"/>
                <a:stretch>
                  <a:fillRect r="-10714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0CD5F92-1D3C-5440-932D-41BBFE4B3A85}"/>
              </a:ext>
            </a:extLst>
          </p:cNvPr>
          <p:cNvSpPr txBox="1"/>
          <p:nvPr/>
        </p:nvSpPr>
        <p:spPr>
          <a:xfrm>
            <a:off x="6909287" y="3284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5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F6651-AE94-A043-A28D-00EB4277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Review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Theory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2AB671-E070-A741-B30F-F685AA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18A80C-A692-8648-B5BC-61F611F8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29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4990A-EF8C-2C4C-8EBB-8A1041FE2BE0}"/>
              </a:ext>
            </a:extLst>
          </p:cNvPr>
          <p:cNvSpPr txBox="1"/>
          <p:nvPr/>
        </p:nvSpPr>
        <p:spPr>
          <a:xfrm>
            <a:off x="457201" y="1340596"/>
            <a:ext cx="808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 variable is itself a function of the result of a statistical experiment in which each outcome has a definite probability of occurrence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2A412-7F04-8246-9DD8-6648346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17" y="2263926"/>
            <a:ext cx="3221107" cy="1582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1C4BBE-43E4-7143-BCB2-664459C39CFB}"/>
              </a:ext>
            </a:extLst>
          </p:cNvPr>
          <p:cNvSpPr txBox="1"/>
          <p:nvPr/>
        </p:nvSpPr>
        <p:spPr>
          <a:xfrm>
            <a:off x="3429000" y="3835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8ED9A7-847F-DC43-8281-C22AA9329EBD}"/>
              </a:ext>
            </a:extLst>
          </p:cNvPr>
          <p:cNvSpPr txBox="1"/>
          <p:nvPr/>
        </p:nvSpPr>
        <p:spPr>
          <a:xfrm>
            <a:off x="4958562" y="3835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0BD37C-A76C-A847-BBEA-6568E6158EFF}"/>
              </a:ext>
            </a:extLst>
          </p:cNvPr>
          <p:cNvSpPr txBox="1"/>
          <p:nvPr/>
        </p:nvSpPr>
        <p:spPr>
          <a:xfrm>
            <a:off x="457200" y="4224743"/>
            <a:ext cx="745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DB56F-EA8C-E642-80EA-B21215AA9984}"/>
                  </a:ext>
                </a:extLst>
              </p:cNvPr>
              <p:cNvSpPr txBox="1"/>
              <p:nvPr/>
            </p:nvSpPr>
            <p:spPr>
              <a:xfrm>
                <a:off x="2826441" y="4594075"/>
                <a:ext cx="339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DB56F-EA8C-E642-80EA-B21215AA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41" y="4594075"/>
                <a:ext cx="33956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9AF782-2FE2-1044-97E2-78983AAC630A}"/>
                  </a:ext>
                </a:extLst>
              </p:cNvPr>
              <p:cNvSpPr txBox="1"/>
              <p:nvPr/>
            </p:nvSpPr>
            <p:spPr>
              <a:xfrm>
                <a:off x="3470480" y="5141459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9AF782-2FE2-1044-97E2-78983AAC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0" y="5141459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1212" r="-121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B2327FA-85E9-A34B-A7ED-F79806DA3681}"/>
              </a:ext>
            </a:extLst>
          </p:cNvPr>
          <p:cNvSpPr txBox="1"/>
          <p:nvPr/>
        </p:nvSpPr>
        <p:spPr>
          <a:xfrm>
            <a:off x="964217" y="50952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5AAD42-8B86-2946-A67A-A153B85B336A}"/>
                  </a:ext>
                </a:extLst>
              </p:cNvPr>
              <p:cNvSpPr txBox="1"/>
              <p:nvPr/>
            </p:nvSpPr>
            <p:spPr>
              <a:xfrm>
                <a:off x="3470480" y="5615127"/>
                <a:ext cx="2242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5AAD42-8B86-2946-A67A-A153B85B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0" y="5615127"/>
                <a:ext cx="2242024" cy="276999"/>
              </a:xfrm>
              <a:prstGeom prst="rect">
                <a:avLst/>
              </a:prstGeom>
              <a:blipFill>
                <a:blip r:embed="rId5"/>
                <a:stretch>
                  <a:fillRect l="-1124" r="-168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77F86DD-EB4A-E244-B55F-6346F8B9035B}"/>
              </a:ext>
            </a:extLst>
          </p:cNvPr>
          <p:cNvSpPr txBox="1"/>
          <p:nvPr/>
        </p:nvSpPr>
        <p:spPr>
          <a:xfrm>
            <a:off x="1146959" y="555339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toss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F095B4-6C55-7E4C-B717-9E32234D8E23}"/>
                  </a:ext>
                </a:extLst>
              </p:cNvPr>
              <p:cNvSpPr txBox="1"/>
              <p:nvPr/>
            </p:nvSpPr>
            <p:spPr>
              <a:xfrm>
                <a:off x="1745824" y="6011488"/>
                <a:ext cx="5556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Times" pitchFamily="2" charset="0"/>
                  </a:rPr>
                  <a:t>Bayes’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Equation: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F095B4-6C55-7E4C-B717-9E32234D8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824" y="6011488"/>
                <a:ext cx="5556906" cy="369332"/>
              </a:xfrm>
              <a:prstGeom prst="rect">
                <a:avLst/>
              </a:prstGeom>
              <a:blipFill>
                <a:blip r:embed="rId6"/>
                <a:stretch>
                  <a:fillRect l="-683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22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1E3B-F3D1-0646-B34B-4C9DCA8F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5017-8941-6B41-9B5E-DFECF2778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35100"/>
          </a:xfrm>
        </p:spPr>
        <p:txBody>
          <a:bodyPr/>
          <a:lstStyle/>
          <a:p>
            <a:r>
              <a:rPr lang="en-US" dirty="0"/>
              <a:t>1. Probability theory</a:t>
            </a:r>
          </a:p>
          <a:p>
            <a:r>
              <a:rPr lang="en-US" dirty="0"/>
              <a:t>2. Linear algebra</a:t>
            </a:r>
          </a:p>
          <a:p>
            <a:r>
              <a:rPr lang="en-US" dirty="0"/>
              <a:t>3. Certainly, a CET-4 at least…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6F0D2-3E38-BD48-A7BD-6471839A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16BFC-ACB4-A046-AF03-2CD1BCBC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5075B1-D081-AE47-B789-812D36319E60}"/>
              </a:ext>
            </a:extLst>
          </p:cNvPr>
          <p:cNvSpPr/>
          <p:nvPr/>
        </p:nvSpPr>
        <p:spPr>
          <a:xfrm>
            <a:off x="1638299" y="3294618"/>
            <a:ext cx="1448959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74CA02-B81D-7D46-A9CF-4D06B4969A34}"/>
              </a:ext>
            </a:extLst>
          </p:cNvPr>
          <p:cNvSpPr/>
          <p:nvPr/>
        </p:nvSpPr>
        <p:spPr>
          <a:xfrm>
            <a:off x="3866568" y="3294618"/>
            <a:ext cx="1448961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Science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246F1B-D5BF-DA49-A474-4D96663F6A28}"/>
              </a:ext>
            </a:extLst>
          </p:cNvPr>
          <p:cNvSpPr/>
          <p:nvPr/>
        </p:nvSpPr>
        <p:spPr>
          <a:xfrm>
            <a:off x="6094838" y="3294618"/>
            <a:ext cx="1448962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Science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00D234-89BD-EE43-94F6-1E049D32E528}"/>
              </a:ext>
            </a:extLst>
          </p:cNvPr>
          <p:cNvSpPr/>
          <p:nvPr/>
        </p:nvSpPr>
        <p:spPr>
          <a:xfrm>
            <a:off x="3865987" y="4190485"/>
            <a:ext cx="1448961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B40D05-EB24-394D-801B-55A673A82306}"/>
              </a:ext>
            </a:extLst>
          </p:cNvPr>
          <p:cNvSpPr/>
          <p:nvPr/>
        </p:nvSpPr>
        <p:spPr>
          <a:xfrm>
            <a:off x="6093676" y="4196319"/>
            <a:ext cx="1450124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DD5D87-373C-1A45-A576-0157E1252E13}"/>
              </a:ext>
            </a:extLst>
          </p:cNvPr>
          <p:cNvSpPr/>
          <p:nvPr/>
        </p:nvSpPr>
        <p:spPr>
          <a:xfrm>
            <a:off x="1638300" y="4190485"/>
            <a:ext cx="1448958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FA4AE3-B5AB-6C4E-BEA3-411D383F22C5}"/>
              </a:ext>
            </a:extLst>
          </p:cNvPr>
          <p:cNvSpPr/>
          <p:nvPr/>
        </p:nvSpPr>
        <p:spPr>
          <a:xfrm>
            <a:off x="1502890" y="4819562"/>
            <a:ext cx="61382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Don’t be afraid of your vocabulary!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45630-3F8A-A54F-8E31-BCF187D9A9CC}"/>
              </a:ext>
            </a:extLst>
          </p:cNvPr>
          <p:cNvSpPr/>
          <p:nvPr/>
        </p:nvSpPr>
        <p:spPr>
          <a:xfrm>
            <a:off x="463380" y="5619236"/>
            <a:ext cx="82541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Don’t be afraid of your background knowledge!</a:t>
            </a:r>
          </a:p>
        </p:txBody>
      </p:sp>
    </p:spTree>
    <p:extLst>
      <p:ext uri="{BB962C8B-B14F-4D97-AF65-F5344CB8AC3E}">
        <p14:creationId xmlns:p14="http://schemas.microsoft.com/office/powerpoint/2010/main" val="854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C834D0-DED7-0349-9959-C9900CD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191EEE-0FB7-7A4C-853C-491B633C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30</a:t>
            </a:fld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27701E-D502-994C-8B53-0906AE44CBCB}"/>
              </a:ext>
            </a:extLst>
          </p:cNvPr>
          <p:cNvSpPr txBox="1"/>
          <p:nvPr/>
        </p:nvSpPr>
        <p:spPr>
          <a:xfrm>
            <a:off x="423207" y="432302"/>
            <a:ext cx="808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distribution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004E39-FB32-F143-A49C-5D0175B6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54" y="1261613"/>
            <a:ext cx="3366662" cy="23312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B605CB-AE94-D043-9053-3979A11B921A}"/>
              </a:ext>
            </a:extLst>
          </p:cNvPr>
          <p:cNvSpPr txBox="1"/>
          <p:nvPr/>
        </p:nvSpPr>
        <p:spPr>
          <a:xfrm>
            <a:off x="4584569" y="2077847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USD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vs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CNY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exchange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rate.</a:t>
            </a:r>
          </a:p>
          <a:p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err="1">
                <a:solidFill>
                  <a:schemeClr val="bg1">
                    <a:lumMod val="75000"/>
                  </a:schemeClr>
                </a:solidFill>
              </a:rPr>
              <a:t>Sina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Finance</a:t>
            </a:r>
            <a:endParaRPr kumimoji="1" lang="zh-CN" altLang="en-US" i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215D4B2-1B8F-F742-B547-AE66893C8FC8}"/>
              </a:ext>
            </a:extLst>
          </p:cNvPr>
          <p:cNvCxnSpPr/>
          <p:nvPr/>
        </p:nvCxnSpPr>
        <p:spPr>
          <a:xfrm>
            <a:off x="425795" y="4990335"/>
            <a:ext cx="4109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1003C61-FBAD-8A4B-84A8-DEBCA97102E6}"/>
              </a:ext>
            </a:extLst>
          </p:cNvPr>
          <p:cNvSpPr txBox="1"/>
          <p:nvPr/>
        </p:nvSpPr>
        <p:spPr>
          <a:xfrm>
            <a:off x="570538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6.981</a:t>
            </a:r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F03D49-7496-504F-B799-E25AAE673A60}"/>
              </a:ext>
            </a:extLst>
          </p:cNvPr>
          <p:cNvSpPr txBox="1"/>
          <p:nvPr/>
        </p:nvSpPr>
        <p:spPr>
          <a:xfrm>
            <a:off x="3398374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7.008</a:t>
            </a:r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5AD4D9C-E96F-F64E-A1B2-F5E717558CEC}"/>
              </a:ext>
            </a:extLst>
          </p:cNvPr>
          <p:cNvCxnSpPr>
            <a:cxnSpLocks/>
          </p:cNvCxnSpPr>
          <p:nvPr/>
        </p:nvCxnSpPr>
        <p:spPr>
          <a:xfrm flipV="1">
            <a:off x="2333078" y="3638613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20FC099-2262-3E4D-A858-170F49CD64A3}"/>
              </a:ext>
            </a:extLst>
          </p:cNvPr>
          <p:cNvSpPr/>
          <p:nvPr/>
        </p:nvSpPr>
        <p:spPr>
          <a:xfrm>
            <a:off x="908468" y="4133823"/>
            <a:ext cx="2637183" cy="518247"/>
          </a:xfrm>
          <a:custGeom>
            <a:avLst/>
            <a:gdLst>
              <a:gd name="connsiteX0" fmla="*/ 0 w 2637183"/>
              <a:gd name="connsiteY0" fmla="*/ 518247 h 518247"/>
              <a:gd name="connsiteX1" fmla="*/ 927652 w 2637183"/>
              <a:gd name="connsiteY1" fmla="*/ 359221 h 518247"/>
              <a:gd name="connsiteX2" fmla="*/ 1736035 w 2637183"/>
              <a:gd name="connsiteY2" fmla="*/ 1412 h 518247"/>
              <a:gd name="connsiteX3" fmla="*/ 2637183 w 2637183"/>
              <a:gd name="connsiteY3" fmla="*/ 504995 h 518247"/>
              <a:gd name="connsiteX4" fmla="*/ 2637183 w 2637183"/>
              <a:gd name="connsiteY4" fmla="*/ 504995 h 5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183" h="518247">
                <a:moveTo>
                  <a:pt x="0" y="518247"/>
                </a:moveTo>
                <a:cubicBezTo>
                  <a:pt x="319156" y="481803"/>
                  <a:pt x="638313" y="445360"/>
                  <a:pt x="927652" y="359221"/>
                </a:cubicBezTo>
                <a:cubicBezTo>
                  <a:pt x="1216991" y="273082"/>
                  <a:pt x="1451113" y="-22884"/>
                  <a:pt x="1736035" y="1412"/>
                </a:cubicBezTo>
                <a:cubicBezTo>
                  <a:pt x="2020957" y="25708"/>
                  <a:pt x="2637183" y="504995"/>
                  <a:pt x="2637183" y="504995"/>
                </a:cubicBezTo>
                <a:lnTo>
                  <a:pt x="2637183" y="5049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911280C-8D6E-B44D-9F72-D9A2506ABCA5}"/>
              </a:ext>
            </a:extLst>
          </p:cNvPr>
          <p:cNvCxnSpPr>
            <a:stCxn id="22" idx="0"/>
          </p:cNvCxnSpPr>
          <p:nvPr/>
        </p:nvCxnSpPr>
        <p:spPr>
          <a:xfrm>
            <a:off x="908468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A731603-0B68-B74E-88AF-D066C756A9E1}"/>
              </a:ext>
            </a:extLst>
          </p:cNvPr>
          <p:cNvCxnSpPr>
            <a:cxnSpLocks/>
          </p:cNvCxnSpPr>
          <p:nvPr/>
        </p:nvCxnSpPr>
        <p:spPr>
          <a:xfrm>
            <a:off x="3545651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D04D5B3-6D33-5F46-8652-380F7A16F663}"/>
                  </a:ext>
                </a:extLst>
              </p:cNvPr>
              <p:cNvSpPr txBox="1"/>
              <p:nvPr/>
            </p:nvSpPr>
            <p:spPr>
              <a:xfrm>
                <a:off x="672371" y="5536139"/>
                <a:ext cx="3487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probability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density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function,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D04D5B3-6D33-5F46-8652-380F7A16F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1" y="5536139"/>
                <a:ext cx="3487750" cy="369332"/>
              </a:xfrm>
              <a:prstGeom prst="rect">
                <a:avLst/>
              </a:prstGeom>
              <a:blipFill>
                <a:blip r:embed="rId3"/>
                <a:stretch>
                  <a:fillRect l="-144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9A71B4-CD63-FF41-905C-9F3F69486062}"/>
                  </a:ext>
                </a:extLst>
              </p:cNvPr>
              <p:cNvSpPr txBox="1"/>
              <p:nvPr/>
            </p:nvSpPr>
            <p:spPr>
              <a:xfrm>
                <a:off x="1547611" y="5877493"/>
                <a:ext cx="1850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=7.000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9A71B4-CD63-FF41-905C-9F3F6948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11" y="5877493"/>
                <a:ext cx="1850763" cy="276999"/>
              </a:xfrm>
              <a:prstGeom prst="rect">
                <a:avLst/>
              </a:prstGeom>
              <a:blipFill>
                <a:blip r:embed="rId4"/>
                <a:stretch>
                  <a:fillRect l="-2041" r="-136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D4ECBB-C503-F14B-9982-03B9904BA989}"/>
                  </a:ext>
                </a:extLst>
              </p:cNvPr>
              <p:cNvSpPr txBox="1"/>
              <p:nvPr/>
            </p:nvSpPr>
            <p:spPr>
              <a:xfrm>
                <a:off x="1035642" y="6172680"/>
                <a:ext cx="2889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6.981≤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≤7.000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D4ECBB-C503-F14B-9982-03B9904B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42" y="6172680"/>
                <a:ext cx="2889509" cy="276999"/>
              </a:xfrm>
              <a:prstGeom prst="rect">
                <a:avLst/>
              </a:prstGeom>
              <a:blipFill>
                <a:blip r:embed="rId5"/>
                <a:stretch>
                  <a:fillRect l="-1316" r="-87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8AD3263-80F5-274E-8BE3-300BE4AB7727}"/>
              </a:ext>
            </a:extLst>
          </p:cNvPr>
          <p:cNvCxnSpPr/>
          <p:nvPr/>
        </p:nvCxnSpPr>
        <p:spPr>
          <a:xfrm>
            <a:off x="5033544" y="4990335"/>
            <a:ext cx="4109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82491EA-407D-AC45-8146-7BB7610DC739}"/>
              </a:ext>
            </a:extLst>
          </p:cNvPr>
          <p:cNvSpPr txBox="1"/>
          <p:nvPr/>
        </p:nvSpPr>
        <p:spPr>
          <a:xfrm>
            <a:off x="5178287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6.981</a:t>
            </a:r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270CD2-C745-1B4C-8606-45AB3138816D}"/>
              </a:ext>
            </a:extLst>
          </p:cNvPr>
          <p:cNvSpPr txBox="1"/>
          <p:nvPr/>
        </p:nvSpPr>
        <p:spPr>
          <a:xfrm>
            <a:off x="8006123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7.008</a:t>
            </a:r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145DF9A-E723-5B4D-9EA7-DC2F046D4A72}"/>
              </a:ext>
            </a:extLst>
          </p:cNvPr>
          <p:cNvCxnSpPr>
            <a:cxnSpLocks/>
          </p:cNvCxnSpPr>
          <p:nvPr/>
        </p:nvCxnSpPr>
        <p:spPr>
          <a:xfrm flipV="1">
            <a:off x="6940827" y="3638613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8285C265-8B4F-A042-9E7C-4A7943FB0387}"/>
              </a:ext>
            </a:extLst>
          </p:cNvPr>
          <p:cNvSpPr/>
          <p:nvPr/>
        </p:nvSpPr>
        <p:spPr>
          <a:xfrm>
            <a:off x="5516217" y="4133823"/>
            <a:ext cx="2637183" cy="518247"/>
          </a:xfrm>
          <a:custGeom>
            <a:avLst/>
            <a:gdLst>
              <a:gd name="connsiteX0" fmla="*/ 0 w 2637183"/>
              <a:gd name="connsiteY0" fmla="*/ 518247 h 518247"/>
              <a:gd name="connsiteX1" fmla="*/ 927652 w 2637183"/>
              <a:gd name="connsiteY1" fmla="*/ 359221 h 518247"/>
              <a:gd name="connsiteX2" fmla="*/ 1736035 w 2637183"/>
              <a:gd name="connsiteY2" fmla="*/ 1412 h 518247"/>
              <a:gd name="connsiteX3" fmla="*/ 2637183 w 2637183"/>
              <a:gd name="connsiteY3" fmla="*/ 504995 h 518247"/>
              <a:gd name="connsiteX4" fmla="*/ 2637183 w 2637183"/>
              <a:gd name="connsiteY4" fmla="*/ 504995 h 5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183" h="518247">
                <a:moveTo>
                  <a:pt x="0" y="518247"/>
                </a:moveTo>
                <a:cubicBezTo>
                  <a:pt x="319156" y="481803"/>
                  <a:pt x="638313" y="445360"/>
                  <a:pt x="927652" y="359221"/>
                </a:cubicBezTo>
                <a:cubicBezTo>
                  <a:pt x="1216991" y="273082"/>
                  <a:pt x="1451113" y="-22884"/>
                  <a:pt x="1736035" y="1412"/>
                </a:cubicBezTo>
                <a:cubicBezTo>
                  <a:pt x="2020957" y="25708"/>
                  <a:pt x="2637183" y="504995"/>
                  <a:pt x="2637183" y="504995"/>
                </a:cubicBezTo>
                <a:lnTo>
                  <a:pt x="2637183" y="5049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ADDEB72-B2C4-904B-BCBF-A6E81BFA9B03}"/>
              </a:ext>
            </a:extLst>
          </p:cNvPr>
          <p:cNvCxnSpPr>
            <a:stCxn id="37" idx="0"/>
          </p:cNvCxnSpPr>
          <p:nvPr/>
        </p:nvCxnSpPr>
        <p:spPr>
          <a:xfrm>
            <a:off x="5516217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4096351-9985-5348-9CC8-B72DFD8A3E0E}"/>
              </a:ext>
            </a:extLst>
          </p:cNvPr>
          <p:cNvCxnSpPr>
            <a:cxnSpLocks/>
          </p:cNvCxnSpPr>
          <p:nvPr/>
        </p:nvCxnSpPr>
        <p:spPr>
          <a:xfrm>
            <a:off x="8153400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9BC7A8E-CDBB-3F4D-A996-87BDD952DDB7}"/>
                  </a:ext>
                </a:extLst>
              </p:cNvPr>
              <p:cNvSpPr txBox="1"/>
              <p:nvPr/>
            </p:nvSpPr>
            <p:spPr>
              <a:xfrm>
                <a:off x="5150950" y="5517951"/>
                <a:ext cx="3991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Cumulative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function,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9BC7A8E-CDBB-3F4D-A996-87BDD952D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50" y="5517951"/>
                <a:ext cx="3991798" cy="369332"/>
              </a:xfrm>
              <a:prstGeom prst="rect">
                <a:avLst/>
              </a:prstGeom>
              <a:blipFill>
                <a:blip r:embed="rId6"/>
                <a:stretch>
                  <a:fillRect l="-1270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81F8086-A53E-3F4B-9FFC-E1F6576ED4E5}"/>
                  </a:ext>
                </a:extLst>
              </p:cNvPr>
              <p:cNvSpPr txBox="1"/>
              <p:nvPr/>
            </p:nvSpPr>
            <p:spPr>
              <a:xfrm>
                <a:off x="6352845" y="5756868"/>
                <a:ext cx="1175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81F8086-A53E-3F4B-9FFC-E1F6576E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45" y="5756868"/>
                <a:ext cx="117596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F82C5B-F218-B54B-8CF1-EDB7C74DC9FD}"/>
                  </a:ext>
                </a:extLst>
              </p:cNvPr>
              <p:cNvSpPr txBox="1"/>
              <p:nvPr/>
            </p:nvSpPr>
            <p:spPr>
              <a:xfrm>
                <a:off x="4885909" y="6104264"/>
                <a:ext cx="2052741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F82C5B-F218-B54B-8CF1-EDB7C74D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909" y="6104264"/>
                <a:ext cx="2052741" cy="690830"/>
              </a:xfrm>
              <a:prstGeom prst="rect">
                <a:avLst/>
              </a:prstGeom>
              <a:blipFill>
                <a:blip r:embed="rId8"/>
                <a:stretch>
                  <a:fillRect l="-4321" t="-158182" b="-2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1F4F524-3E57-6B42-B400-FA5695CE2447}"/>
                  </a:ext>
                </a:extLst>
              </p:cNvPr>
              <p:cNvSpPr txBox="1"/>
              <p:nvPr/>
            </p:nvSpPr>
            <p:spPr>
              <a:xfrm>
                <a:off x="7302624" y="6139722"/>
                <a:ext cx="161146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1F4F524-3E57-6B42-B400-FA5695CE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624" y="6139722"/>
                <a:ext cx="1611467" cy="619913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23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27988F-8EA4-FE42-9849-6B981285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09917-A705-0B41-BDCC-0AC036C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31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8558D1-7367-CC48-95AD-3167EB35774C}"/>
              </a:ext>
            </a:extLst>
          </p:cNvPr>
          <p:cNvSpPr txBox="1"/>
          <p:nvPr/>
        </p:nvSpPr>
        <p:spPr>
          <a:xfrm>
            <a:off x="423207" y="2383807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FDC8E0-1825-DF4F-ABCF-595EBAD4AD7A}"/>
                  </a:ext>
                </a:extLst>
              </p:cNvPr>
              <p:cNvSpPr txBox="1"/>
              <p:nvPr/>
            </p:nvSpPr>
            <p:spPr>
              <a:xfrm>
                <a:off x="3243756" y="2977637"/>
                <a:ext cx="266573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FDC8E0-1825-DF4F-ABCF-595EBAD4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56" y="2977637"/>
                <a:ext cx="2665730" cy="672235"/>
              </a:xfrm>
              <a:prstGeom prst="rect">
                <a:avLst/>
              </a:prstGeom>
              <a:blipFill>
                <a:blip r:embed="rId2"/>
                <a:stretch>
                  <a:fillRect l="-948" t="-142593" r="-2370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B23E6C-4D93-AE4F-A68C-915D66E9FB27}"/>
                  </a:ext>
                </a:extLst>
              </p:cNvPr>
              <p:cNvSpPr txBox="1"/>
              <p:nvPr/>
            </p:nvSpPr>
            <p:spPr>
              <a:xfrm>
                <a:off x="3243756" y="3661463"/>
                <a:ext cx="2403928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B23E6C-4D93-AE4F-A68C-915D66E9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56" y="3661463"/>
                <a:ext cx="2403928" cy="612219"/>
              </a:xfrm>
              <a:prstGeom prst="rect">
                <a:avLst/>
              </a:prstGeom>
              <a:blipFill>
                <a:blip r:embed="rId3"/>
                <a:stretch>
                  <a:fillRect l="-1047" t="-183673" r="-1047" b="-273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A862108-B5A1-594F-A357-298D3E9FBBE6}"/>
              </a:ext>
            </a:extLst>
          </p:cNvPr>
          <p:cNvSpPr txBox="1"/>
          <p:nvPr/>
        </p:nvSpPr>
        <p:spPr>
          <a:xfrm>
            <a:off x="423207" y="571970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9A7CC3-C6C2-CC4A-B673-8945149B2B25}"/>
                  </a:ext>
                </a:extLst>
              </p:cNvPr>
              <p:cNvSpPr txBox="1"/>
              <p:nvPr/>
            </p:nvSpPr>
            <p:spPr>
              <a:xfrm>
                <a:off x="3733950" y="927444"/>
                <a:ext cx="1676100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9A7CC3-C6C2-CC4A-B673-8945149B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0" y="927444"/>
                <a:ext cx="1676100" cy="612219"/>
              </a:xfrm>
              <a:prstGeom prst="rect">
                <a:avLst/>
              </a:prstGeom>
              <a:blipFill>
                <a:blip r:embed="rId4"/>
                <a:stretch>
                  <a:fillRect l="-56391" t="-181633" r="-2256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BE303C-F12F-1144-ACCB-94464B447EAA}"/>
                  </a:ext>
                </a:extLst>
              </p:cNvPr>
              <p:cNvSpPr txBox="1"/>
              <p:nvPr/>
            </p:nvSpPr>
            <p:spPr>
              <a:xfrm>
                <a:off x="3882644" y="1625661"/>
                <a:ext cx="1378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BE303C-F12F-1144-ACCB-94464B447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644" y="1625661"/>
                <a:ext cx="1378711" cy="276999"/>
              </a:xfrm>
              <a:prstGeom prst="rect">
                <a:avLst/>
              </a:prstGeom>
              <a:blipFill>
                <a:blip r:embed="rId5"/>
                <a:stretch>
                  <a:fillRect l="-2752" r="-27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1E9CAE4-2C70-AC41-94B1-5351834D0B50}"/>
              </a:ext>
            </a:extLst>
          </p:cNvPr>
          <p:cNvSpPr txBox="1"/>
          <p:nvPr/>
        </p:nvSpPr>
        <p:spPr>
          <a:xfrm>
            <a:off x="423207" y="4482728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A272D4-5B14-5E43-9C2D-FBDA7C160998}"/>
                  </a:ext>
                </a:extLst>
              </p:cNvPr>
              <p:cNvSpPr txBox="1"/>
              <p:nvPr/>
            </p:nvSpPr>
            <p:spPr>
              <a:xfrm>
                <a:off x="2362275" y="4828015"/>
                <a:ext cx="312412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A272D4-5B14-5E43-9C2D-FBDA7C16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75" y="4828015"/>
                <a:ext cx="3124125" cy="672235"/>
              </a:xfrm>
              <a:prstGeom prst="rect">
                <a:avLst/>
              </a:prstGeom>
              <a:blipFill>
                <a:blip r:embed="rId6"/>
                <a:stretch>
                  <a:fillRect l="-8502" t="-144444" r="-1619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3F9006-1D5A-6442-BB13-D1D945366287}"/>
                  </a:ext>
                </a:extLst>
              </p:cNvPr>
              <p:cNvSpPr txBox="1"/>
              <p:nvPr/>
            </p:nvSpPr>
            <p:spPr>
              <a:xfrm>
                <a:off x="2527023" y="5500250"/>
                <a:ext cx="2556213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3F9006-1D5A-6442-BB13-D1D94536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023" y="5500250"/>
                <a:ext cx="2556213" cy="597599"/>
              </a:xfrm>
              <a:prstGeom prst="rect">
                <a:avLst/>
              </a:prstGeom>
              <a:blipFill>
                <a:blip r:embed="rId7"/>
                <a:stretch>
                  <a:fillRect l="-15347" t="-189583" r="-1485" b="-28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94D09FC9-1726-AC4A-8A0D-61C15B52BB2A}"/>
              </a:ext>
            </a:extLst>
          </p:cNvPr>
          <p:cNvSpPr txBox="1"/>
          <p:nvPr/>
        </p:nvSpPr>
        <p:spPr>
          <a:xfrm>
            <a:off x="966467" y="5315584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28306-95E8-0B4C-9B3C-194658DAF92D}"/>
                  </a:ext>
                </a:extLst>
              </p:cNvPr>
              <p:cNvSpPr txBox="1"/>
              <p:nvPr/>
            </p:nvSpPr>
            <p:spPr>
              <a:xfrm>
                <a:off x="6237663" y="5315584"/>
                <a:ext cx="2235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Deviation: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28306-95E8-0B4C-9B3C-194658DA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63" y="5315584"/>
                <a:ext cx="2235740" cy="369332"/>
              </a:xfrm>
              <a:prstGeom prst="rect">
                <a:avLst/>
              </a:prstGeom>
              <a:blipFill>
                <a:blip r:embed="rId8"/>
                <a:stretch>
                  <a:fillRect l="-1695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92D238-4DBD-B441-813B-F40BE473213E}"/>
                  </a:ext>
                </a:extLst>
              </p:cNvPr>
              <p:cNvSpPr txBox="1"/>
              <p:nvPr/>
            </p:nvSpPr>
            <p:spPr>
              <a:xfrm>
                <a:off x="3608022" y="6286030"/>
                <a:ext cx="2301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92D238-4DBD-B441-813B-F40BE473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022" y="6286030"/>
                <a:ext cx="230146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75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B88EB-2926-7646-B5A3-A2F90CEA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8076E3-162D-E24E-BBEF-E577935D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32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693B3D1-D97C-7E48-82B2-B11C3A72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Theory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963A2-D0D7-A742-8013-2487246AAF15}"/>
              </a:ext>
            </a:extLst>
          </p:cNvPr>
          <p:cNvSpPr txBox="1"/>
          <p:nvPr/>
        </p:nvSpPr>
        <p:spPr>
          <a:xfrm>
            <a:off x="457200" y="1683027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mean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variance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 i="1"/>
              <a:t>X</a:t>
            </a:r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A63839-93CD-4542-969C-19C650BF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78185"/>
              </p:ext>
            </p:extLst>
          </p:nvPr>
        </p:nvGraphicFramePr>
        <p:xfrm>
          <a:off x="1697553" y="221138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73187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4710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276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X=0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X=1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X=2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0.3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864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5BCDDA-8ACF-DE4C-A94A-6465EAEE1A40}"/>
                  </a:ext>
                </a:extLst>
              </p:cNvPr>
              <p:cNvSpPr txBox="1"/>
              <p:nvPr/>
            </p:nvSpPr>
            <p:spPr>
              <a:xfrm>
                <a:off x="503584" y="3697357"/>
                <a:ext cx="853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2.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Calculate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probability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density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of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following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cumulative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is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constant):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5BCDDA-8ACF-DE4C-A94A-6465EAEE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4" y="3697357"/>
                <a:ext cx="8534400" cy="646331"/>
              </a:xfrm>
              <a:prstGeom prst="rect">
                <a:avLst/>
              </a:prstGeom>
              <a:blipFill>
                <a:blip r:embed="rId2"/>
                <a:stretch>
                  <a:fillRect l="-594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2B0E8-DB76-8D49-89DF-B3566BD9630A}"/>
                  </a:ext>
                </a:extLst>
              </p:cNvPr>
              <p:cNvSpPr txBox="1"/>
              <p:nvPr/>
            </p:nvSpPr>
            <p:spPr>
              <a:xfrm>
                <a:off x="3277138" y="4263414"/>
                <a:ext cx="29368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2B0E8-DB76-8D49-89DF-B3566BD9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38" y="4263414"/>
                <a:ext cx="2936830" cy="617861"/>
              </a:xfrm>
              <a:prstGeom prst="rect">
                <a:avLst/>
              </a:prstGeom>
              <a:blipFill>
                <a:blip r:embed="rId3"/>
                <a:stretch>
                  <a:fillRect l="-12069" t="-235417" r="-1293" b="-335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8A5A1D1-ACAB-5B46-B20C-BA2ABE9846D2}"/>
              </a:ext>
            </a:extLst>
          </p:cNvPr>
          <p:cNvSpPr txBox="1"/>
          <p:nvPr/>
        </p:nvSpPr>
        <p:spPr>
          <a:xfrm>
            <a:off x="503584" y="4881923"/>
            <a:ext cx="874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cumulative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following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density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76F712-AD44-644E-A467-D644DF9766E2}"/>
                  </a:ext>
                </a:extLst>
              </p:cNvPr>
              <p:cNvSpPr txBox="1"/>
              <p:nvPr/>
            </p:nvSpPr>
            <p:spPr>
              <a:xfrm>
                <a:off x="3434873" y="5370825"/>
                <a:ext cx="267182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76F712-AD44-644E-A467-D644DF976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873" y="5370825"/>
                <a:ext cx="2671821" cy="617861"/>
              </a:xfrm>
              <a:prstGeom prst="rect">
                <a:avLst/>
              </a:prstGeom>
              <a:blipFill>
                <a:blip r:embed="rId4"/>
                <a:stretch>
                  <a:fillRect l="-13208" t="-224000" r="-472" b="-3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050F916-2B0B-D747-84F1-01B888A3990E}"/>
              </a:ext>
            </a:extLst>
          </p:cNvPr>
          <p:cNvSpPr txBox="1"/>
          <p:nvPr/>
        </p:nvSpPr>
        <p:spPr>
          <a:xfrm>
            <a:off x="503584" y="6080156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4.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mean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variance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density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3.</a:t>
            </a: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13C3A3-E607-BA4B-85B8-B3204FB6A390}"/>
              </a:ext>
            </a:extLst>
          </p:cNvPr>
          <p:cNvSpPr txBox="1"/>
          <p:nvPr/>
        </p:nvSpPr>
        <p:spPr>
          <a:xfrm>
            <a:off x="4133589" y="3294345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Mean:</a:t>
            </a:r>
            <a:r>
              <a:rPr kumimoji="1" lang="zh-CN" altLang="en-US"/>
              <a:t> </a:t>
            </a:r>
            <a:r>
              <a:rPr kumimoji="1" lang="en-US" altLang="zh-CN"/>
              <a:t>1,</a:t>
            </a:r>
            <a:r>
              <a:rPr kumimoji="1" lang="zh-CN" altLang="en-US"/>
              <a:t> </a:t>
            </a:r>
            <a:r>
              <a:rPr kumimoji="1" lang="en-US" altLang="zh-CN"/>
              <a:t>Variance:</a:t>
            </a:r>
            <a:r>
              <a:rPr kumimoji="1" lang="zh-CN" altLang="en-US"/>
              <a:t> </a:t>
            </a:r>
            <a:r>
              <a:rPr kumimoji="1" lang="en-US" altLang="zh-CN"/>
              <a:t>0.6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7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00A3-1278-BC4E-B9F4-5A53836D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Some</a:t>
            </a:r>
            <a:r>
              <a:rPr kumimoji="1" lang="zh-CN" altLang="en-US"/>
              <a:t> </a:t>
            </a:r>
            <a:r>
              <a:rPr kumimoji="1" lang="en-US" altLang="zh-CN"/>
              <a:t>Widely-Used</a:t>
            </a:r>
            <a:r>
              <a:rPr kumimoji="1" lang="zh-CN" altLang="en-US"/>
              <a:t> </a:t>
            </a:r>
            <a:r>
              <a:rPr kumimoji="1" lang="en-US" altLang="zh-CN"/>
              <a:t>Distributions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EC36EE-F9D6-704C-9602-1E62EC38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073F1E-DC94-2D46-8832-FDEA50EB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33</a:t>
            </a:fld>
            <a:endParaRPr 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B2E575C-0AE7-D34C-A0CC-560361A8A073}"/>
              </a:ext>
            </a:extLst>
          </p:cNvPr>
          <p:cNvSpPr txBox="1">
            <a:spLocks/>
          </p:cNvSpPr>
          <p:nvPr/>
        </p:nvSpPr>
        <p:spPr>
          <a:xfrm>
            <a:off x="457200" y="1451940"/>
            <a:ext cx="8229600" cy="427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Binomial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or</a:t>
            </a:r>
            <a:r>
              <a:rPr kumimoji="1" lang="zh-CN" altLang="en-US"/>
              <a:t> </a:t>
            </a:r>
            <a:r>
              <a:rPr kumimoji="1" lang="en-US" altLang="zh-CN"/>
              <a:t>Bernoulli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82DBDD-73C9-BC4D-BDE5-1647CF3424C4}"/>
                  </a:ext>
                </a:extLst>
              </p:cNvPr>
              <p:cNvSpPr txBox="1"/>
              <p:nvPr/>
            </p:nvSpPr>
            <p:spPr>
              <a:xfrm>
                <a:off x="3108009" y="1970250"/>
                <a:ext cx="292798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82DBDD-73C9-BC4D-BDE5-1647CF34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009" y="1970250"/>
                <a:ext cx="2927981" cy="281937"/>
              </a:xfrm>
              <a:prstGeom prst="rect">
                <a:avLst/>
              </a:prstGeom>
              <a:blipFill>
                <a:blip r:embed="rId2"/>
                <a:stretch>
                  <a:fillRect l="-43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D46A9F4-792E-CD42-8611-D214C45330E2}"/>
              </a:ext>
            </a:extLst>
          </p:cNvPr>
          <p:cNvSpPr txBox="1"/>
          <p:nvPr/>
        </p:nvSpPr>
        <p:spPr>
          <a:xfrm>
            <a:off x="934277" y="2442540"/>
            <a:ext cx="727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successes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repeating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A8099C-9DAC-3249-8F01-5A1FD1DB591E}"/>
              </a:ext>
            </a:extLst>
          </p:cNvPr>
          <p:cNvSpPr txBox="1"/>
          <p:nvPr/>
        </p:nvSpPr>
        <p:spPr>
          <a:xfrm>
            <a:off x="1033670" y="3485322"/>
            <a:ext cx="587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Toss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coin</a:t>
            </a:r>
            <a:r>
              <a:rPr kumimoji="1" lang="zh-CN" altLang="en-US"/>
              <a:t> </a:t>
            </a:r>
            <a:r>
              <a:rPr kumimoji="1" lang="en-US" altLang="zh-CN"/>
              <a:t>5</a:t>
            </a:r>
            <a:r>
              <a:rPr kumimoji="1" lang="zh-CN" altLang="en-US"/>
              <a:t> </a:t>
            </a:r>
            <a:r>
              <a:rPr kumimoji="1" lang="en-US" altLang="zh-CN"/>
              <a:t>times.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4</a:t>
            </a:r>
            <a:r>
              <a:rPr kumimoji="1" lang="zh-CN" altLang="en-US"/>
              <a:t> </a:t>
            </a:r>
            <a:r>
              <a:rPr kumimoji="1" lang="en-US" altLang="zh-CN"/>
              <a:t>heads?</a:t>
            </a:r>
            <a:r>
              <a:rPr kumimoji="1" lang="zh-CN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B1FFA2-45E3-6F47-9341-274637C38FEE}"/>
                  </a:ext>
                </a:extLst>
              </p:cNvPr>
              <p:cNvSpPr txBox="1"/>
              <p:nvPr/>
            </p:nvSpPr>
            <p:spPr>
              <a:xfrm>
                <a:off x="2845083" y="3873566"/>
                <a:ext cx="3453830" cy="377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×0.5≃0.156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B1FFA2-45E3-6F47-9341-274637C3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3" y="3873566"/>
                <a:ext cx="3453830" cy="37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0B16A14F-100C-EB46-9824-C466C1252505}"/>
              </a:ext>
            </a:extLst>
          </p:cNvPr>
          <p:cNvSpPr txBox="1"/>
          <p:nvPr/>
        </p:nvSpPr>
        <p:spPr>
          <a:xfrm>
            <a:off x="1033670" y="4609346"/>
            <a:ext cx="60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Toss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dice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r>
              <a:rPr kumimoji="1" lang="zh-CN" altLang="en-US"/>
              <a:t> </a:t>
            </a:r>
            <a:r>
              <a:rPr kumimoji="1" lang="en-US" altLang="zh-CN"/>
              <a:t>times.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that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1?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FCF5D7-B585-234C-855F-D152DB74C1A9}"/>
                  </a:ext>
                </a:extLst>
              </p:cNvPr>
              <p:cNvSpPr txBox="1"/>
              <p:nvPr/>
            </p:nvSpPr>
            <p:spPr>
              <a:xfrm>
                <a:off x="2888974" y="5208104"/>
                <a:ext cx="3225948" cy="67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≃0.0046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FCF5D7-B585-234C-855F-D152DB74C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74" y="5208104"/>
                <a:ext cx="3225948" cy="673326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23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6BB1D-D1D0-F245-8E22-A22391CD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8321"/>
            <a:ext cx="8229600" cy="440635"/>
          </a:xfrm>
        </p:spPr>
        <p:txBody>
          <a:bodyPr>
            <a:normAutofit lnSpcReduction="10000"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Poisson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E8C4B-B007-DC4B-921B-8A9CC5A4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6C0E2-CEC9-3841-8997-D5677A3A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BD408-20CF-FA4E-810C-3AACD19F44BF}"/>
                  </a:ext>
                </a:extLst>
              </p:cNvPr>
              <p:cNvSpPr txBox="1"/>
              <p:nvPr/>
            </p:nvSpPr>
            <p:spPr>
              <a:xfrm>
                <a:off x="1003773" y="1201626"/>
                <a:ext cx="1925527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BD408-20CF-FA4E-810C-3AACD19F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3" y="1201626"/>
                <a:ext cx="1925527" cy="561564"/>
              </a:xfrm>
              <a:prstGeom prst="rect">
                <a:avLst/>
              </a:prstGeom>
              <a:blipFill>
                <a:blip r:embed="rId2"/>
                <a:stretch>
                  <a:fillRect l="-196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96B16-18F4-7642-BDA4-548D2ADB30A1}"/>
                  </a:ext>
                </a:extLst>
              </p:cNvPr>
              <p:cNvSpPr txBox="1"/>
              <p:nvPr/>
            </p:nvSpPr>
            <p:spPr>
              <a:xfrm>
                <a:off x="5938824" y="1307942"/>
                <a:ext cx="1364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96B16-18F4-7642-BDA4-548D2AD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24" y="1307942"/>
                <a:ext cx="136409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36B28DC-0200-5E42-B8E9-27E08EC2BAFC}"/>
              </a:ext>
            </a:extLst>
          </p:cNvPr>
          <p:cNvSpPr txBox="1"/>
          <p:nvPr/>
        </p:nvSpPr>
        <p:spPr>
          <a:xfrm>
            <a:off x="3112409" y="133847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(optional):</a:t>
            </a:r>
            <a:r>
              <a:rPr kumimoji="1" lang="zh-CN" altLang="en-US"/>
              <a:t> </a:t>
            </a:r>
            <a:r>
              <a:rPr kumimoji="1" lang="en-US" altLang="zh-CN"/>
              <a:t>Prove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61990-9C0B-334D-8B9F-6E3E515833C0}"/>
                  </a:ext>
                </a:extLst>
              </p:cNvPr>
              <p:cNvSpPr txBox="1"/>
              <p:nvPr/>
            </p:nvSpPr>
            <p:spPr>
              <a:xfrm>
                <a:off x="0" y="2146495"/>
                <a:ext cx="947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successes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kumimoji="1" lang="zh-CN" alt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61990-9C0B-334D-8B9F-6E3E5158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6495"/>
                <a:ext cx="9471992" cy="369332"/>
              </a:xfrm>
              <a:prstGeom prst="rect">
                <a:avLst/>
              </a:prstGeom>
              <a:blipFill>
                <a:blip r:embed="rId4"/>
                <a:stretch>
                  <a:fillRect l="-402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ED9EFE-EBB8-DE48-B97E-A1305FE3184A}"/>
                  </a:ext>
                </a:extLst>
              </p:cNvPr>
              <p:cNvSpPr txBox="1"/>
              <p:nvPr/>
            </p:nvSpPr>
            <p:spPr>
              <a:xfrm>
                <a:off x="0" y="2564332"/>
                <a:ext cx="8951521" cy="11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Times" pitchFamily="2" charset="0"/>
                  </a:rPr>
                  <a:t>Toss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dice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100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times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and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the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probability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of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getting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1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five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times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is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95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kumimoji="1" lang="en-US" altLang="zh-CN">
                    <a:latin typeface="Times" pitchFamily="2" charset="0"/>
                  </a:rPr>
                  <a:t>0.00029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and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100×</m:t>
                                </m:r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−100×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≃0.0006.</m:t>
                    </m:r>
                  </m:oMath>
                </a14:m>
                <a:endParaRPr kumimoji="1" lang="zh-CN" altLang="en-US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ED9EFE-EBB8-DE48-B97E-A1305FE3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4332"/>
                <a:ext cx="8951521" cy="1132554"/>
              </a:xfrm>
              <a:prstGeom prst="rect">
                <a:avLst/>
              </a:prstGeom>
              <a:blipFill>
                <a:blip r:embed="rId5"/>
                <a:stretch>
                  <a:fillRect l="-426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A6ECCA3-5C69-084E-8C3B-B3B6CC096906}"/>
              </a:ext>
            </a:extLst>
          </p:cNvPr>
          <p:cNvSpPr txBox="1"/>
          <p:nvPr/>
        </p:nvSpPr>
        <p:spPr>
          <a:xfrm>
            <a:off x="0" y="378183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poker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joker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times?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E50FE9-50AB-0C45-B450-3E47519070CD}"/>
                  </a:ext>
                </a:extLst>
              </p:cNvPr>
              <p:cNvSpPr txBox="1"/>
              <p:nvPr/>
            </p:nvSpPr>
            <p:spPr>
              <a:xfrm>
                <a:off x="1003773" y="4236116"/>
                <a:ext cx="2958759" cy="590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≃0.02776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E50FE9-50AB-0C45-B450-3E475190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3" y="4236116"/>
                <a:ext cx="2958759" cy="590483"/>
              </a:xfrm>
              <a:prstGeom prst="rect">
                <a:avLst/>
              </a:prstGeom>
              <a:blipFill>
                <a:blip r:embed="rId6"/>
                <a:stretch>
                  <a:fillRect l="-855" r="-855"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F22C92-57F0-0841-902A-B7BDDCEE4E37}"/>
                  </a:ext>
                </a:extLst>
              </p:cNvPr>
              <p:cNvSpPr txBox="1"/>
              <p:nvPr/>
            </p:nvSpPr>
            <p:spPr>
              <a:xfrm>
                <a:off x="4735996" y="4196146"/>
                <a:ext cx="3266663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100×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−100×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den>
                          </m:f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≃0.02848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F22C92-57F0-0841-902A-B7BDDCEE4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996" y="4196146"/>
                <a:ext cx="3266663" cy="766748"/>
              </a:xfrm>
              <a:prstGeom prst="rect">
                <a:avLst/>
              </a:prstGeom>
              <a:blipFill>
                <a:blip r:embed="rId7"/>
                <a:stretch>
                  <a:fillRect r="-775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4A5D3A-E6CA-234D-A200-18AD48350344}"/>
                  </a:ext>
                </a:extLst>
              </p:cNvPr>
              <p:cNvSpPr txBox="1"/>
              <p:nvPr/>
            </p:nvSpPr>
            <p:spPr>
              <a:xfrm>
                <a:off x="3773454" y="5242529"/>
                <a:ext cx="15043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kumimoji="1" lang="zh-CN" altLang="en-US" sz="360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4A5D3A-E6CA-234D-A200-18AD4835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54" y="5242529"/>
                <a:ext cx="1504323" cy="553998"/>
              </a:xfrm>
              <a:prstGeom prst="rect">
                <a:avLst/>
              </a:prstGeom>
              <a:blipFill>
                <a:blip r:embed="rId8"/>
                <a:stretch>
                  <a:fillRect l="-5833" r="-500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075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4A46BA-E3B7-8347-8C65-1144FB69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C71AE5-A34D-404F-8FF5-612CFC58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35</a:t>
            </a:fld>
            <a:endParaRPr 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F8E8171-7D51-7B42-9E2C-A7717E49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597386"/>
            <a:ext cx="8229600" cy="427383"/>
          </a:xfrm>
        </p:spPr>
        <p:txBody>
          <a:bodyPr>
            <a:normAutofit lnSpcReduction="10000"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Exponential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CF3732-EB8C-8342-995F-0E2BD9A8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01" y="1042163"/>
            <a:ext cx="2959100" cy="88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0E51A6-CAAE-1047-A48A-1FD99810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82" y="1777485"/>
            <a:ext cx="3332060" cy="2478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EF99D6-37ED-7D4D-B78B-294823B54236}"/>
                  </a:ext>
                </a:extLst>
              </p:cNvPr>
              <p:cNvSpPr txBox="1"/>
              <p:nvPr/>
            </p:nvSpPr>
            <p:spPr>
              <a:xfrm>
                <a:off x="5062331" y="1075054"/>
                <a:ext cx="1717393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EF99D6-37ED-7D4D-B78B-294823B5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31" y="1075054"/>
                <a:ext cx="1717393" cy="612796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B4AB0D3-F92D-A94A-BE2E-1B6F030398EC}"/>
              </a:ext>
            </a:extLst>
          </p:cNvPr>
          <p:cNvSpPr txBox="1"/>
          <p:nvPr/>
        </p:nvSpPr>
        <p:spPr>
          <a:xfrm>
            <a:off x="278295" y="4255705"/>
            <a:ext cx="8587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Times" pitchFamily="2" charset="0"/>
              </a:rPr>
              <a:t>The exponential distribution (also called the negative exponential distribution) is a probability distribution that describes time between events in a Poisson process</a:t>
            </a:r>
            <a:r>
              <a:rPr kumimoji="1" lang="en-US" altLang="zh-CN" sz="1600" dirty="0">
                <a:latin typeface="Times" pitchFamily="2" charset="0"/>
              </a:rPr>
              <a:t>.</a:t>
            </a:r>
            <a:endParaRPr kumimoji="1" lang="zh-CN" altLang="en-US" sz="1600" dirty="0">
              <a:latin typeface="Times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B406E2-65AE-3F46-96C1-F981DF80B64F}"/>
              </a:ext>
            </a:extLst>
          </p:cNvPr>
          <p:cNvSpPr txBox="1"/>
          <p:nvPr/>
        </p:nvSpPr>
        <p:spPr>
          <a:xfrm>
            <a:off x="278295" y="4700434"/>
            <a:ext cx="874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Suppose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extract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card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from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54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poker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cards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100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every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unit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(say,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hour)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and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want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red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joker.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What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is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probability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that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period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between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two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successes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is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smaller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than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0.5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unit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time?</a:t>
            </a:r>
            <a:endParaRPr kumimoji="1" lang="zh-CN" altLang="en-US" sz="1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F89BF8-4F7C-1646-B006-B9808D524C14}"/>
                  </a:ext>
                </a:extLst>
              </p:cNvPr>
              <p:cNvSpPr txBox="1"/>
              <p:nvPr/>
            </p:nvSpPr>
            <p:spPr>
              <a:xfrm>
                <a:off x="3429000" y="5230442"/>
                <a:ext cx="2545377" cy="49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×0.5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≃0.2366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F89BF8-4F7C-1646-B006-B9808D52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230442"/>
                <a:ext cx="2545377" cy="49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20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8BF040-20EE-3E4D-93A2-F8D0DD065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32791"/>
                <a:ext cx="8229600" cy="785191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difference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of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Poisson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and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Exponential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8BF040-20EE-3E4D-93A2-F8D0DD065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32791"/>
                <a:ext cx="8229600" cy="785191"/>
              </a:xfrm>
              <a:blipFill>
                <a:blip r:embed="rId2"/>
                <a:stretch>
                  <a:fillRect l="-772" t="-11111" r="-92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E95A1-8B9B-DC47-A55E-4B9312EB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F9E456-53B9-EB4C-9A4C-C074968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C4AB4B-8A1E-8C47-8903-FD0293186634}"/>
                  </a:ext>
                </a:extLst>
              </p:cNvPr>
              <p:cNvSpPr txBox="1"/>
              <p:nvPr/>
            </p:nvSpPr>
            <p:spPr>
              <a:xfrm>
                <a:off x="636105" y="1683026"/>
                <a:ext cx="7779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poker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card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experiments.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Poisson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and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Exponential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C4AB4B-8A1E-8C47-8903-FD029318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683026"/>
                <a:ext cx="7779026" cy="646331"/>
              </a:xfrm>
              <a:prstGeom prst="rect">
                <a:avLst/>
              </a:prstGeom>
              <a:blipFill>
                <a:blip r:embed="rId3"/>
                <a:stretch>
                  <a:fillRect l="-489" t="-392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A4A4184-F3AE-6A49-AA6B-A1B9E49632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10389"/>
                  </p:ext>
                </p:extLst>
              </p:nvPr>
            </p:nvGraphicFramePr>
            <p:xfrm>
              <a:off x="1524000" y="2496930"/>
              <a:ext cx="6096000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52401347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8679303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Distribution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338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Poisson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The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expected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times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of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successes.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00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Exponential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The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expected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time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between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two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successes.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1238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A4A4184-F3AE-6A49-AA6B-A1B9E49632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10389"/>
                  </p:ext>
                </p:extLst>
              </p:nvPr>
            </p:nvGraphicFramePr>
            <p:xfrm>
              <a:off x="1524000" y="2496930"/>
              <a:ext cx="6096000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52401347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8679303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Distribution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417" t="-6897" r="-833" b="-3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3388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Poisson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expected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times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successes.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0028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Exponential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expected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between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two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successes.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12384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900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F2596-966E-BF48-81E0-9F5A93A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FBF0D6-4ECD-2545-A1B4-F3A70434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37</a:t>
            </a:fld>
            <a:endParaRPr 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33D049-743B-7F47-8923-D2F75A1D1E95}"/>
              </a:ext>
            </a:extLst>
          </p:cNvPr>
          <p:cNvSpPr txBox="1">
            <a:spLocks/>
          </p:cNvSpPr>
          <p:nvPr/>
        </p:nvSpPr>
        <p:spPr>
          <a:xfrm>
            <a:off x="271669" y="687738"/>
            <a:ext cx="8229600" cy="48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52040C-744E-4F4F-970C-56BF423800A2}"/>
                  </a:ext>
                </a:extLst>
              </p:cNvPr>
              <p:cNvSpPr txBox="1"/>
              <p:nvPr/>
            </p:nvSpPr>
            <p:spPr>
              <a:xfrm>
                <a:off x="1097707" y="1569284"/>
                <a:ext cx="262001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52040C-744E-4F4F-970C-56BF4238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7" y="1569284"/>
                <a:ext cx="2620013" cy="884281"/>
              </a:xfrm>
              <a:prstGeom prst="rect">
                <a:avLst/>
              </a:prstGeom>
              <a:blipFill>
                <a:blip r:embed="rId2"/>
                <a:stretch>
                  <a:fillRect l="-33173" t="-230000" r="-962" b="-3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34A2056-6DC7-CC46-82CA-C828629C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469" y="927933"/>
            <a:ext cx="3496789" cy="25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DB2333-7D06-944E-AA53-7686816E3CAE}"/>
                  </a:ext>
                </a:extLst>
              </p:cNvPr>
              <p:cNvSpPr txBox="1"/>
              <p:nvPr/>
            </p:nvSpPr>
            <p:spPr>
              <a:xfrm>
                <a:off x="617873" y="2731317"/>
                <a:ext cx="3768596" cy="522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Exercise: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Prove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DB2333-7D06-944E-AA53-7686816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73" y="2731317"/>
                <a:ext cx="3768596" cy="522707"/>
              </a:xfrm>
              <a:prstGeom prst="rect">
                <a:avLst/>
              </a:prstGeom>
              <a:blipFill>
                <a:blip r:embed="rId4"/>
                <a:stretch>
                  <a:fillRect l="-1347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360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AC78F-BD2B-8C48-8902-B3166977C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619539"/>
            <a:ext cx="8229600" cy="480391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Gaussian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3870B1-C91F-BE43-AC75-7D04490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8B0C8-83D5-5A4C-B7F1-955D1FA7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3A93E3-E5F0-5D42-B7FA-0761CCADBCF7}"/>
                  </a:ext>
                </a:extLst>
              </p:cNvPr>
              <p:cNvSpPr txBox="1"/>
              <p:nvPr/>
            </p:nvSpPr>
            <p:spPr>
              <a:xfrm>
                <a:off x="1174395" y="2046311"/>
                <a:ext cx="2387127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3A93E3-E5F0-5D42-B7FA-0761CCAD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95" y="2046311"/>
                <a:ext cx="2387127" cy="616515"/>
              </a:xfrm>
              <a:prstGeom prst="rect">
                <a:avLst/>
              </a:prstGeom>
              <a:blipFill>
                <a:blip r:embed="rId4"/>
                <a:stretch>
                  <a:fillRect l="-2646" r="-1058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458E431-7F3C-F046-A2F1-D170AE6ED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086" y="1183475"/>
            <a:ext cx="3496789" cy="2342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ACDC155-D205-904B-A539-0EBAA15BA74D}"/>
                  </a:ext>
                </a:extLst>
              </p:cNvPr>
              <p:cNvSpPr txBox="1"/>
              <p:nvPr/>
            </p:nvSpPr>
            <p:spPr>
              <a:xfrm>
                <a:off x="614560" y="2851946"/>
                <a:ext cx="4126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Exercise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(optional):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Prove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ACDC155-D205-904B-A539-0EBAA15B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0" y="2851946"/>
                <a:ext cx="4126130" cy="369332"/>
              </a:xfrm>
              <a:prstGeom prst="rect">
                <a:avLst/>
              </a:prstGeom>
              <a:blipFill>
                <a:blip r:embed="rId6"/>
                <a:stretch>
                  <a:fillRect l="-1231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6AC1CA-145A-214D-B23F-47531B989351}"/>
                  </a:ext>
                </a:extLst>
              </p:cNvPr>
              <p:cNvSpPr txBox="1"/>
              <p:nvPr/>
            </p:nvSpPr>
            <p:spPr>
              <a:xfrm>
                <a:off x="614560" y="3961965"/>
                <a:ext cx="4494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Standard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Normal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6AC1CA-145A-214D-B23F-47531B98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0" y="3961965"/>
                <a:ext cx="4494179" cy="369332"/>
              </a:xfrm>
              <a:prstGeom prst="rect">
                <a:avLst/>
              </a:prstGeom>
              <a:blipFill>
                <a:blip r:embed="rId7"/>
                <a:stretch>
                  <a:fillRect l="-1130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37276D-D156-DF42-8461-408041C4AF6E}"/>
                  </a:ext>
                </a:extLst>
              </p:cNvPr>
              <p:cNvSpPr txBox="1"/>
              <p:nvPr/>
            </p:nvSpPr>
            <p:spPr>
              <a:xfrm>
                <a:off x="2861649" y="4659527"/>
                <a:ext cx="329269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37276D-D156-DF42-8461-408041C4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49" y="4659527"/>
                <a:ext cx="3292696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E45192-2A08-C448-88B1-F53B8E1BF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3"/>
    </mc:Choice>
    <mc:Fallback xmlns="">
      <p:transition spd="slow" advTm="4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504A-AB50-B949-95E1-1F44A511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9723-341B-B548-95F4-DFCA3D10F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Supervised learning methods, linear regression, polynomial regression, classification, k-nearest neighbors, linear discriminant analysis, support vector machine, tree-based methods, etc.</a:t>
            </a:r>
          </a:p>
          <a:p>
            <a:r>
              <a:rPr lang="en-US" dirty="0"/>
              <a:t>2. Unsupervised learning methods, hierarchical clustering, k-means clustering, dimension reduction.</a:t>
            </a:r>
          </a:p>
          <a:p>
            <a:r>
              <a:rPr lang="en-US" dirty="0"/>
              <a:t>3. Model accuracy assessment methods</a:t>
            </a:r>
          </a:p>
          <a:p>
            <a:r>
              <a:rPr lang="en-US" dirty="0"/>
              <a:t>4. Resampling methods</a:t>
            </a:r>
          </a:p>
          <a:p>
            <a:r>
              <a:rPr lang="en-US" dirty="0"/>
              <a:t>5. Some classical deep neural networks, including auto-encoder, convolutional neural network, variational auto-encoder, generative adversarial network, recurrent neural network,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9369-B02A-CC45-8AF6-F87B0D45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6BA8F-6B83-104F-801C-09C7F0C2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7F30-1B30-E144-88EA-F806C3DD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4764C-DC9B-CA42-AA73-E824A482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047F6-C57C-6E48-84CD-0BF2861F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B4E7-847C-1A44-B7D8-12F85274041F}"/>
              </a:ext>
            </a:extLst>
          </p:cNvPr>
          <p:cNvSpPr txBox="1"/>
          <p:nvPr/>
        </p:nvSpPr>
        <p:spPr>
          <a:xfrm>
            <a:off x="2910718" y="2208315"/>
            <a:ext cx="35125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Unmanned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DB768-2812-AA42-A88C-A3D5C077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0" y="1505287"/>
            <a:ext cx="1816100" cy="181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B5F9C-CE1D-0844-A7E1-F0BC469D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4549438"/>
            <a:ext cx="4654168" cy="160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5758A-6F27-FD49-82C3-394CC978B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8" y="1505287"/>
            <a:ext cx="2625090" cy="134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47886-A922-D746-A044-DF33BA735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689964"/>
            <a:ext cx="2736850" cy="17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5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3F58-F061-4944-AA46-A2CE3AE6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A220-A312-BC47-A30F-16C36BD6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48100" cy="3683000"/>
          </a:xfrm>
        </p:spPr>
        <p:txBody>
          <a:bodyPr>
            <a:normAutofit/>
          </a:bodyPr>
          <a:lstStyle/>
          <a:p>
            <a:r>
              <a:rPr lang="en-US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r>
              <a:rPr lang="en-US" dirty="0"/>
              <a:t>Text Censoring</a:t>
            </a:r>
          </a:p>
          <a:p>
            <a:r>
              <a:rPr lang="en-US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</a:p>
          <a:p>
            <a:r>
              <a:rPr lang="en-US" altLang="zh-CN" dirty="0"/>
              <a:t>Search Engine</a:t>
            </a:r>
          </a:p>
          <a:p>
            <a:r>
              <a:rPr lang="en-US" altLang="zh-CN" dirty="0"/>
              <a:t>Recommendation</a:t>
            </a:r>
          </a:p>
          <a:p>
            <a:r>
              <a:rPr lang="en-US" altLang="zh-CN" dirty="0"/>
              <a:t>Question and Answering</a:t>
            </a:r>
          </a:p>
          <a:p>
            <a:r>
              <a:rPr lang="en-US" altLang="zh-CN" dirty="0"/>
              <a:t>Conversation</a:t>
            </a:r>
          </a:p>
          <a:p>
            <a:r>
              <a:rPr lang="en-US" altLang="zh-CN" dirty="0"/>
              <a:t>Text Generation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9A15B-70AB-A848-B731-69FD2621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FE736-F0CA-1C4A-A37F-B01947D5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7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2F0C-6746-0546-A729-60D14C8D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1710-4844-0A45-9461-251E84AA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54400"/>
          </a:xfrm>
        </p:spPr>
        <p:txBody>
          <a:bodyPr>
            <a:normAutofit/>
          </a:bodyPr>
          <a:lstStyle/>
          <a:p>
            <a:r>
              <a:rPr lang="en-US" dirty="0"/>
              <a:t>Restoration</a:t>
            </a:r>
          </a:p>
          <a:p>
            <a:r>
              <a:rPr lang="en-US" dirty="0"/>
              <a:t>Colorization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Super-resolution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Object Detection and Tracking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B7C5F-229F-7E4F-9C59-75AB4629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3FCDC-DE22-A047-9599-E3CECF19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B1E5D-6AD5-4F4D-A409-E3CDBA11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98" y="994257"/>
            <a:ext cx="2997130" cy="176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0B657-257D-7341-9394-424E6E23DD0F}"/>
              </a:ext>
            </a:extLst>
          </p:cNvPr>
          <p:cNvSpPr txBox="1"/>
          <p:nvPr/>
        </p:nvSpPr>
        <p:spPr>
          <a:xfrm>
            <a:off x="5688538" y="27813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  <a:r>
              <a:rPr lang="en-US" altLang="zh-CN" dirty="0"/>
              <a:t>-shaking</a:t>
            </a:r>
            <a:r>
              <a:rPr lang="zh-CN" altLang="en-US" dirty="0"/>
              <a:t> </a:t>
            </a:r>
            <a:r>
              <a:rPr lang="en-US" altLang="zh-CN" dirty="0"/>
              <a:t>blur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8F9A2-F8FD-1B4E-A375-6A45F99E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74" y="3226832"/>
            <a:ext cx="2673581" cy="1441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C9AC8-A2F0-8645-A548-3B992D9A7383}"/>
              </a:ext>
            </a:extLst>
          </p:cNvPr>
          <p:cNvSpPr txBox="1"/>
          <p:nvPr/>
        </p:nvSpPr>
        <p:spPr>
          <a:xfrm>
            <a:off x="5893721" y="476146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  <a:r>
              <a:rPr lang="en-US" altLang="zh-CN" dirty="0"/>
              <a:t>-of-focus</a:t>
            </a:r>
            <a:r>
              <a:rPr lang="zh-CN" altLang="en-US" dirty="0"/>
              <a:t> </a:t>
            </a:r>
            <a:r>
              <a:rPr lang="en-US" altLang="zh-CN" dirty="0"/>
              <a:t>blur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888F6-515C-E943-A96E-F696DC1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374" y="4929148"/>
            <a:ext cx="2387600" cy="831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90D29B-18A5-DE4A-82F7-283DD7EC6521}"/>
              </a:ext>
            </a:extLst>
          </p:cNvPr>
          <p:cNvSpPr txBox="1"/>
          <p:nvPr/>
        </p:nvSpPr>
        <p:spPr>
          <a:xfrm>
            <a:off x="2933700" y="576041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Colorization</a:t>
            </a:r>
          </a:p>
        </p:txBody>
      </p:sp>
    </p:spTree>
    <p:extLst>
      <p:ext uri="{BB962C8B-B14F-4D97-AF65-F5344CB8AC3E}">
        <p14:creationId xmlns:p14="http://schemas.microsoft.com/office/powerpoint/2010/main" val="17649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English?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D2D81B-F369-9945-988A-004FAE7B6B85}"/>
              </a:ext>
            </a:extLst>
          </p:cNvPr>
          <p:cNvSpPr txBox="1"/>
          <p:nvPr/>
        </p:nvSpPr>
        <p:spPr>
          <a:xfrm>
            <a:off x="67653" y="1728315"/>
            <a:ext cx="322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1st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Ancient</a:t>
            </a:r>
            <a:r>
              <a:rPr kumimoji="1" lang="zh-CN" altLang="en-US"/>
              <a:t> </a:t>
            </a:r>
            <a:r>
              <a:rPr kumimoji="1" lang="en-US" altLang="zh-CN"/>
              <a:t>Greek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A21BBD-B946-1F49-BEA9-742EA1FE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6" y="2301962"/>
            <a:ext cx="1432937" cy="17427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6D6722-E137-C544-AF19-D6C447C073C1}"/>
              </a:ext>
            </a:extLst>
          </p:cNvPr>
          <p:cNvSpPr txBox="1"/>
          <p:nvPr/>
        </p:nvSpPr>
        <p:spPr>
          <a:xfrm>
            <a:off x="3291677" y="172831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2nd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Latin</a:t>
            </a: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741E68-24AA-294B-9455-BEE28DF8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38" y="2097647"/>
            <a:ext cx="1526524" cy="1996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C80EE00-72C2-824A-9EE8-96414A84245E}"/>
              </a:ext>
            </a:extLst>
          </p:cNvPr>
          <p:cNvSpPr txBox="1"/>
          <p:nvPr/>
        </p:nvSpPr>
        <p:spPr>
          <a:xfrm>
            <a:off x="6265245" y="172831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3rd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English</a:t>
            </a:r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1A0BC4-1CCE-A84C-9360-AF9F55DE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07" y="2236836"/>
            <a:ext cx="2948786" cy="18078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F3F4A6-5E88-DB46-9909-54A3A7588F5F}"/>
              </a:ext>
            </a:extLst>
          </p:cNvPr>
          <p:cNvSpPr txBox="1"/>
          <p:nvPr/>
        </p:nvSpPr>
        <p:spPr>
          <a:xfrm>
            <a:off x="1743821" y="4232027"/>
            <a:ext cx="5656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Acquire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innovation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researches.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Spread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Visit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vast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 hot topic in natural language processing.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48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850EC-4ACE-E247-958A-F5E3A2AE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Misunderstanding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Translation</a:t>
            </a:r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12F13A-5C9A-9E46-BFCE-9D5D9966E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14" y="1824080"/>
            <a:ext cx="4445000" cy="2882900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1E75DF-F8FE-B04B-A307-5BD94B00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EE32B2-5CEA-6C46-8A78-717171F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B6A0-A099-2D4F-B8AF-56725AC29364}"/>
              </a:ext>
            </a:extLst>
          </p:cNvPr>
          <p:cNvSpPr txBox="1"/>
          <p:nvPr/>
        </p:nvSpPr>
        <p:spPr>
          <a:xfrm>
            <a:off x="844062" y="172570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感冒</a:t>
            </a:r>
            <a:r>
              <a:rPr kumimoji="1" lang="en-US" altLang="zh-CN"/>
              <a:t>Cold</a:t>
            </a: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D60876-B268-5443-BB05-0179EB17E5AD}"/>
              </a:ext>
            </a:extLst>
          </p:cNvPr>
          <p:cNvSpPr txBox="1"/>
          <p:nvPr/>
        </p:nvSpPr>
        <p:spPr>
          <a:xfrm>
            <a:off x="2173306" y="171810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流行性感冒</a:t>
            </a:r>
            <a:r>
              <a:rPr kumimoji="1" lang="en-US" altLang="zh-CN"/>
              <a:t>Influenza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A240F-73F1-4A43-9108-4BB134FDB79A}"/>
              </a:ext>
            </a:extLst>
          </p:cNvPr>
          <p:cNvSpPr txBox="1"/>
          <p:nvPr/>
        </p:nvSpPr>
        <p:spPr>
          <a:xfrm>
            <a:off x="5288783" y="3335620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数据增强</a:t>
            </a:r>
            <a:r>
              <a:rPr kumimoji="1" lang="en-US" altLang="zh-CN"/>
              <a:t>(data</a:t>
            </a:r>
            <a:r>
              <a:rPr kumimoji="1" lang="zh-CN" altLang="en-US"/>
              <a:t> </a:t>
            </a:r>
            <a:r>
              <a:rPr kumimoji="1" lang="en-US" altLang="zh-CN"/>
              <a:t>enhancement)</a:t>
            </a:r>
          </a:p>
          <a:p>
            <a:r>
              <a:rPr kumimoji="1" lang="zh-CN" altLang="en-US"/>
              <a:t>数据增广</a:t>
            </a:r>
            <a:r>
              <a:rPr kumimoji="1" lang="en-US" altLang="zh-CN"/>
              <a:t>(data</a:t>
            </a:r>
            <a:r>
              <a:rPr kumimoji="1" lang="zh-CN" altLang="en-US"/>
              <a:t> </a:t>
            </a:r>
            <a:r>
              <a:rPr kumimoji="1" lang="en-US" altLang="zh-CN"/>
              <a:t>augmentation)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A2FB7C-945F-BA4E-A30F-F71D85E42335}"/>
              </a:ext>
            </a:extLst>
          </p:cNvPr>
          <p:cNvSpPr txBox="1"/>
          <p:nvPr/>
        </p:nvSpPr>
        <p:spPr>
          <a:xfrm>
            <a:off x="5179778" y="187581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联邦</a:t>
            </a:r>
            <a:r>
              <a:rPr kumimoji="1" lang="en-US" altLang="zh-CN"/>
              <a:t>Federation</a:t>
            </a:r>
            <a:r>
              <a:rPr kumimoji="1" lang="zh-CN" altLang="en-US"/>
              <a:t> </a:t>
            </a:r>
            <a:r>
              <a:rPr kumimoji="1" lang="en-US" altLang="zh-CN"/>
              <a:t>vs</a:t>
            </a:r>
            <a:r>
              <a:rPr kumimoji="1" lang="zh-CN" altLang="en-US"/>
              <a:t> </a:t>
            </a:r>
            <a:r>
              <a:rPr kumimoji="1" lang="en-US" altLang="zh-CN"/>
              <a:t>Commonwealth</a:t>
            </a: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FE9C0D-AB9B-2145-8EA5-B6F581A6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59" y="4049057"/>
            <a:ext cx="1484855" cy="6579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BC93A9-3118-5D4A-9DD6-2BECCA8E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95" y="4049057"/>
            <a:ext cx="1484855" cy="630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67BF6D-19B8-D646-B273-0608E4771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595" y="2372890"/>
            <a:ext cx="1682750" cy="679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6E5691-5F72-C24F-80C2-B4990FDAC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259" y="2351666"/>
            <a:ext cx="1138595" cy="7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1F910-5378-B547-A2AF-010E5FCB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Pros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cons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English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6303E-D4BE-044D-8C18-5F65355C4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341"/>
            <a:ext cx="8229600" cy="141537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barriers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0D662-5F75-9A4C-B228-17D8E79B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D4269E-31B9-5F41-9BAA-3AFFDDA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834514-6291-4144-A856-95C09DBCF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2"/>
          <a:stretch/>
        </p:blipFill>
        <p:spPr>
          <a:xfrm>
            <a:off x="340101" y="2836606"/>
            <a:ext cx="3970520" cy="2665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62FDA8-625A-1C4A-838A-AA85BD99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21" y="2834200"/>
            <a:ext cx="3614179" cy="2668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3248F-A325-6140-A476-4E10BF95EB88}"/>
              </a:ext>
            </a:extLst>
          </p:cNvPr>
          <p:cNvSpPr txBox="1"/>
          <p:nvPr/>
        </p:nvSpPr>
        <p:spPr>
          <a:xfrm>
            <a:off x="457200" y="5765800"/>
            <a:ext cx="3421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Subtitle: Charge Mr. </a:t>
            </a:r>
            <a:r>
              <a:rPr lang="en-US" i="1" dirty="0" err="1"/>
              <a:t>Huen</a:t>
            </a:r>
            <a:r>
              <a:rPr lang="en-US" i="1" dirty="0"/>
              <a:t> 30 Liang (unit) silver as rent. Subletting is strictly forbidden.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D55B0-B818-9247-B133-12CB841F76B3}"/>
              </a:ext>
            </a:extLst>
          </p:cNvPr>
          <p:cNvSpPr txBox="1"/>
          <p:nvPr/>
        </p:nvSpPr>
        <p:spPr>
          <a:xfrm>
            <a:off x="5054599" y="5765800"/>
            <a:ext cx="3421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Subtitle: Charge Mr.</a:t>
            </a:r>
            <a:r>
              <a:rPr lang="zh-CN" altLang="en-US" i="1" dirty="0"/>
              <a:t> </a:t>
            </a:r>
            <a:r>
              <a:rPr lang="en-US" altLang="zh-CN" i="1" dirty="0" err="1"/>
              <a:t>Huen</a:t>
            </a:r>
            <a:r>
              <a:rPr lang="en-US" i="1" dirty="0"/>
              <a:t> 300,000 Liang (unit) silver as rent. Subletting is forbidden.</a:t>
            </a:r>
          </a:p>
        </p:txBody>
      </p:sp>
    </p:spTree>
    <p:extLst>
      <p:ext uri="{BB962C8B-B14F-4D97-AF65-F5344CB8AC3E}">
        <p14:creationId xmlns:p14="http://schemas.microsoft.com/office/powerpoint/2010/main" val="23603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6240</TotalTime>
  <Words>2066</Words>
  <Application>Microsoft Macintosh PowerPoint</Application>
  <PresentationFormat>On-screen Show (4:3)</PresentationFormat>
  <Paragraphs>364</Paragraphs>
  <Slides>39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Times</vt:lpstr>
      <vt:lpstr>Times New Roman</vt:lpstr>
      <vt:lpstr>Clarity</vt:lpstr>
      <vt:lpstr>Introduction to Statistical Learning</vt:lpstr>
      <vt:lpstr>Statistical Learning, Machine Learning, Deep Learning, Artificial Intelligence</vt:lpstr>
      <vt:lpstr>Preliminary</vt:lpstr>
      <vt:lpstr>Applications of Machine Learning</vt:lpstr>
      <vt:lpstr>Natural Language Processing</vt:lpstr>
      <vt:lpstr>Computer Vision</vt:lpstr>
      <vt:lpstr>Why English?</vt:lpstr>
      <vt:lpstr>Misunderstanding from Translation</vt:lpstr>
      <vt:lpstr>Pros and cons of English</vt:lpstr>
      <vt:lpstr>Pros and cons of English</vt:lpstr>
      <vt:lpstr>What Is the Relation Between Statistics And Learning?</vt:lpstr>
      <vt:lpstr>An Overview of Statistical Learning</vt:lpstr>
      <vt:lpstr>An Overview of Statistical Learning</vt:lpstr>
      <vt:lpstr>PowerPoint Presentation</vt:lpstr>
      <vt:lpstr>Reinforcement Learning</vt:lpstr>
      <vt:lpstr>Exercise 1. Categorize the following learning tasks.</vt:lpstr>
      <vt:lpstr>Data Used in This Course</vt:lpstr>
      <vt:lpstr>PowerPoint Presentation</vt:lpstr>
      <vt:lpstr>PowerPoint Presentation</vt:lpstr>
      <vt:lpstr>Syllabus of This Course</vt:lpstr>
      <vt:lpstr>PowerPoint Presentation</vt:lpstr>
      <vt:lpstr>PowerPoint Presentation</vt:lpstr>
      <vt:lpstr>PowerPoint Presentation</vt:lpstr>
      <vt:lpstr>PowerPoint Presentation</vt:lpstr>
      <vt:lpstr>Notation and Simple Matrix Algebra</vt:lpstr>
      <vt:lpstr>PowerPoint Presentation</vt:lpstr>
      <vt:lpstr>PowerPoint Presentation</vt:lpstr>
      <vt:lpstr>Exercise 2. Matrix Algebra</vt:lpstr>
      <vt:lpstr>Review of Probability Theory</vt:lpstr>
      <vt:lpstr>PowerPoint Presentation</vt:lpstr>
      <vt:lpstr>PowerPoint Presentation</vt:lpstr>
      <vt:lpstr>Exercise 3. Probability Theory</vt:lpstr>
      <vt:lpstr>Some Widely-Used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Microsoft Office User</cp:lastModifiedBy>
  <cp:revision>161</cp:revision>
  <dcterms:created xsi:type="dcterms:W3CDTF">2013-08-14T17:09:52Z</dcterms:created>
  <dcterms:modified xsi:type="dcterms:W3CDTF">2022-01-13T10:29:50Z</dcterms:modified>
</cp:coreProperties>
</file>